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embeddings/oleObject2.bin" ContentType="application/vnd.openxmlformats-officedocument.oleObject"/>
  <Override PartName="/ppt/notesSlides/notesSlide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7.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8.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9.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10.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11.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68" r:id="rId4"/>
    <p:sldId id="276" r:id="rId5"/>
    <p:sldId id="277" r:id="rId6"/>
    <p:sldId id="278" r:id="rId7"/>
    <p:sldId id="285" r:id="rId8"/>
    <p:sldId id="286" r:id="rId9"/>
    <p:sldId id="297" r:id="rId10"/>
    <p:sldId id="300" r:id="rId11"/>
    <p:sldId id="298" r:id="rId12"/>
    <p:sldId id="287" r:id="rId13"/>
    <p:sldId id="289" r:id="rId14"/>
    <p:sldId id="308" r:id="rId15"/>
    <p:sldId id="293" r:id="rId16"/>
    <p:sldId id="291" r:id="rId17"/>
    <p:sldId id="294" r:id="rId18"/>
    <p:sldId id="302" r:id="rId19"/>
    <p:sldId id="292" r:id="rId20"/>
    <p:sldId id="309" r:id="rId21"/>
    <p:sldId id="295" r:id="rId22"/>
    <p:sldId id="307" r:id="rId23"/>
    <p:sldId id="306" r:id="rId24"/>
    <p:sldId id="288" r:id="rId25"/>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4" autoAdjust="0"/>
    <p:restoredTop sz="70427" autoAdjust="0"/>
  </p:normalViewPr>
  <p:slideViewPr>
    <p:cSldViewPr snapToGrid="0" snapToObjects="1">
      <p:cViewPr>
        <p:scale>
          <a:sx n="90" d="100"/>
          <a:sy n="90" d="100"/>
        </p:scale>
        <p:origin x="-2352" y="-704"/>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DE868-7AD7-D94C-98A2-A1AC7E2C219E}" type="doc">
      <dgm:prSet loTypeId="urn:microsoft.com/office/officeart/2005/8/layout/process4" loCatId="" qsTypeId="urn:microsoft.com/office/officeart/2005/8/quickstyle/simple2" qsCatId="simple" csTypeId="urn:microsoft.com/office/officeart/2005/8/colors/accent6_3" csCatId="accent6"/>
      <dgm:spPr/>
      <dgm:t>
        <a:bodyPr/>
        <a:lstStyle/>
        <a:p>
          <a:endParaRPr lang="en-US"/>
        </a:p>
      </dgm:t>
    </dgm:pt>
    <dgm:pt modelId="{AB4622A7-5F32-8E44-A849-8532F3B60D58}">
      <dgm:prSet/>
      <dgm:spPr/>
      <dgm:t>
        <a:bodyPr/>
        <a:lstStyle/>
        <a:p>
          <a:pPr rtl="0"/>
          <a:r>
            <a:rPr lang="en-US" dirty="0" smtClean="0"/>
            <a:t>Monocular calibration: left and right (2 rounds)</a:t>
          </a:r>
          <a:endParaRPr lang="en-US" dirty="0"/>
        </a:p>
      </dgm:t>
    </dgm:pt>
    <dgm:pt modelId="{E1DA3187-E857-274C-A744-130199237A23}" type="parTrans" cxnId="{7893AA9D-D47C-FD48-BADB-77A7D2FD51D1}">
      <dgm:prSet/>
      <dgm:spPr/>
      <dgm:t>
        <a:bodyPr/>
        <a:lstStyle/>
        <a:p>
          <a:endParaRPr lang="en-US"/>
        </a:p>
      </dgm:t>
    </dgm:pt>
    <dgm:pt modelId="{4EB5C600-5B6B-944D-A7A1-B50DB50E0E2E}" type="sibTrans" cxnId="{7893AA9D-D47C-FD48-BADB-77A7D2FD51D1}">
      <dgm:prSet/>
      <dgm:spPr/>
      <dgm:t>
        <a:bodyPr/>
        <a:lstStyle/>
        <a:p>
          <a:endParaRPr lang="en-US"/>
        </a:p>
      </dgm:t>
    </dgm:pt>
    <dgm:pt modelId="{69BE7A69-7224-CE49-943E-DBAF753A3FBC}">
      <dgm:prSet/>
      <dgm:spPr/>
      <dgm:t>
        <a:bodyPr/>
        <a:lstStyle/>
        <a:p>
          <a:pPr rtl="0"/>
          <a:r>
            <a:rPr lang="en-US" dirty="0" smtClean="0"/>
            <a:t>Monocular validation: left and right (2 rounds)</a:t>
          </a:r>
          <a:endParaRPr lang="en-US" dirty="0"/>
        </a:p>
      </dgm:t>
    </dgm:pt>
    <dgm:pt modelId="{5F1619D2-B287-D940-8B18-5CF2AADCC2BA}" type="parTrans" cxnId="{A3781ED3-56AC-464A-8521-C19F5E416EAC}">
      <dgm:prSet/>
      <dgm:spPr/>
      <dgm:t>
        <a:bodyPr/>
        <a:lstStyle/>
        <a:p>
          <a:endParaRPr lang="en-US"/>
        </a:p>
      </dgm:t>
    </dgm:pt>
    <dgm:pt modelId="{4E09C69E-5733-324C-9AC2-A2F83C68F7A3}" type="sibTrans" cxnId="{A3781ED3-56AC-464A-8521-C19F5E416EAC}">
      <dgm:prSet/>
      <dgm:spPr/>
      <dgm:t>
        <a:bodyPr/>
        <a:lstStyle/>
        <a:p>
          <a:endParaRPr lang="en-US"/>
        </a:p>
      </dgm:t>
    </dgm:pt>
    <dgm:pt modelId="{37A930B0-F1B8-A041-B837-75C8BB0A8B40}">
      <dgm:prSet/>
      <dgm:spPr/>
      <dgm:t>
        <a:bodyPr/>
        <a:lstStyle/>
        <a:p>
          <a:pPr rtl="0"/>
          <a:r>
            <a:rPr lang="en-US" dirty="0" smtClean="0"/>
            <a:t>Binocular viewing (1 round)</a:t>
          </a:r>
          <a:endParaRPr lang="en-US" dirty="0"/>
        </a:p>
      </dgm:t>
    </dgm:pt>
    <dgm:pt modelId="{5587613C-5190-2F47-8E9D-27FA8F6C8F8E}" type="parTrans" cxnId="{C5D0166D-5005-224E-9DC0-A22E88B8C9B1}">
      <dgm:prSet/>
      <dgm:spPr/>
      <dgm:t>
        <a:bodyPr/>
        <a:lstStyle/>
        <a:p>
          <a:endParaRPr lang="en-US"/>
        </a:p>
      </dgm:t>
    </dgm:pt>
    <dgm:pt modelId="{D8591B07-C30F-0048-8C36-DBB7A818C72D}" type="sibTrans" cxnId="{C5D0166D-5005-224E-9DC0-A22E88B8C9B1}">
      <dgm:prSet/>
      <dgm:spPr/>
      <dgm:t>
        <a:bodyPr/>
        <a:lstStyle/>
        <a:p>
          <a:endParaRPr lang="en-US"/>
        </a:p>
      </dgm:t>
    </dgm:pt>
    <dgm:pt modelId="{DBA086D6-2ADB-E24E-8BE0-4CED17F197BF}">
      <dgm:prSet/>
      <dgm:spPr/>
      <dgm:t>
        <a:bodyPr/>
        <a:lstStyle/>
        <a:p>
          <a:pPr rtl="0"/>
          <a:r>
            <a:rPr lang="en-US" dirty="0" smtClean="0"/>
            <a:t>Monocular validation: left and right (2 rounds)</a:t>
          </a:r>
          <a:endParaRPr lang="en-US" dirty="0"/>
        </a:p>
      </dgm:t>
    </dgm:pt>
    <dgm:pt modelId="{6D351133-147C-D14A-A1DA-275075F65FF4}" type="parTrans" cxnId="{8C477188-C7DC-C448-953F-217DA439E2EC}">
      <dgm:prSet/>
      <dgm:spPr/>
      <dgm:t>
        <a:bodyPr/>
        <a:lstStyle/>
        <a:p>
          <a:endParaRPr lang="en-US"/>
        </a:p>
      </dgm:t>
    </dgm:pt>
    <dgm:pt modelId="{2ED4F4D3-470E-8C43-9D56-CEC7196701DC}" type="sibTrans" cxnId="{8C477188-C7DC-C448-953F-217DA439E2EC}">
      <dgm:prSet/>
      <dgm:spPr/>
      <dgm:t>
        <a:bodyPr/>
        <a:lstStyle/>
        <a:p>
          <a:endParaRPr lang="en-US"/>
        </a:p>
      </dgm:t>
    </dgm:pt>
    <dgm:pt modelId="{ACD107B5-D39C-4544-BC75-9D6387EB9525}" type="pres">
      <dgm:prSet presAssocID="{EFCDE868-7AD7-D94C-98A2-A1AC7E2C219E}" presName="Name0" presStyleCnt="0">
        <dgm:presLayoutVars>
          <dgm:dir/>
          <dgm:animLvl val="lvl"/>
          <dgm:resizeHandles val="exact"/>
        </dgm:presLayoutVars>
      </dgm:prSet>
      <dgm:spPr/>
      <dgm:t>
        <a:bodyPr/>
        <a:lstStyle/>
        <a:p>
          <a:endParaRPr lang="en-US"/>
        </a:p>
      </dgm:t>
    </dgm:pt>
    <dgm:pt modelId="{E5B1CBB2-1D0F-9546-B7D4-4A0582282DBF}" type="pres">
      <dgm:prSet presAssocID="{DBA086D6-2ADB-E24E-8BE0-4CED17F197BF}" presName="boxAndChildren" presStyleCnt="0"/>
      <dgm:spPr/>
    </dgm:pt>
    <dgm:pt modelId="{70840053-DD8C-264A-9593-07E5CA302699}" type="pres">
      <dgm:prSet presAssocID="{DBA086D6-2ADB-E24E-8BE0-4CED17F197BF}" presName="parentTextBox" presStyleLbl="node1" presStyleIdx="0" presStyleCnt="4"/>
      <dgm:spPr/>
      <dgm:t>
        <a:bodyPr/>
        <a:lstStyle/>
        <a:p>
          <a:endParaRPr lang="en-US"/>
        </a:p>
      </dgm:t>
    </dgm:pt>
    <dgm:pt modelId="{A68A8ADF-8337-FE42-B918-367EF90FAD6D}" type="pres">
      <dgm:prSet presAssocID="{D8591B07-C30F-0048-8C36-DBB7A818C72D}" presName="sp" presStyleCnt="0"/>
      <dgm:spPr/>
    </dgm:pt>
    <dgm:pt modelId="{10766C63-3F44-1F44-BC2A-FC5B1EB4B341}" type="pres">
      <dgm:prSet presAssocID="{37A930B0-F1B8-A041-B837-75C8BB0A8B40}" presName="arrowAndChildren" presStyleCnt="0"/>
      <dgm:spPr/>
    </dgm:pt>
    <dgm:pt modelId="{AFF1B3C3-F1E6-2142-AF9C-09B038046B31}" type="pres">
      <dgm:prSet presAssocID="{37A930B0-F1B8-A041-B837-75C8BB0A8B40}" presName="parentTextArrow" presStyleLbl="node1" presStyleIdx="1" presStyleCnt="4"/>
      <dgm:spPr/>
      <dgm:t>
        <a:bodyPr/>
        <a:lstStyle/>
        <a:p>
          <a:endParaRPr lang="en-US"/>
        </a:p>
      </dgm:t>
    </dgm:pt>
    <dgm:pt modelId="{642C8DD7-B41A-B44F-A2CA-62FCD4C7B95B}" type="pres">
      <dgm:prSet presAssocID="{4E09C69E-5733-324C-9AC2-A2F83C68F7A3}" presName="sp" presStyleCnt="0"/>
      <dgm:spPr/>
    </dgm:pt>
    <dgm:pt modelId="{C7E37533-9D5A-F848-952A-F30A173F9161}" type="pres">
      <dgm:prSet presAssocID="{69BE7A69-7224-CE49-943E-DBAF753A3FBC}" presName="arrowAndChildren" presStyleCnt="0"/>
      <dgm:spPr/>
    </dgm:pt>
    <dgm:pt modelId="{371588D9-8250-4145-B1DD-721096844D35}" type="pres">
      <dgm:prSet presAssocID="{69BE7A69-7224-CE49-943E-DBAF753A3FBC}" presName="parentTextArrow" presStyleLbl="node1" presStyleIdx="2" presStyleCnt="4"/>
      <dgm:spPr/>
      <dgm:t>
        <a:bodyPr/>
        <a:lstStyle/>
        <a:p>
          <a:endParaRPr lang="en-US"/>
        </a:p>
      </dgm:t>
    </dgm:pt>
    <dgm:pt modelId="{E2DB1BEA-4063-9445-896D-52825793EE4C}" type="pres">
      <dgm:prSet presAssocID="{4EB5C600-5B6B-944D-A7A1-B50DB50E0E2E}" presName="sp" presStyleCnt="0"/>
      <dgm:spPr/>
    </dgm:pt>
    <dgm:pt modelId="{FEFCF518-C33F-204A-932B-964D7FA10402}" type="pres">
      <dgm:prSet presAssocID="{AB4622A7-5F32-8E44-A849-8532F3B60D58}" presName="arrowAndChildren" presStyleCnt="0"/>
      <dgm:spPr/>
    </dgm:pt>
    <dgm:pt modelId="{D151619E-B081-2A49-A96C-4227A5779732}" type="pres">
      <dgm:prSet presAssocID="{AB4622A7-5F32-8E44-A849-8532F3B60D58}" presName="parentTextArrow" presStyleLbl="node1" presStyleIdx="3" presStyleCnt="4"/>
      <dgm:spPr/>
      <dgm:t>
        <a:bodyPr/>
        <a:lstStyle/>
        <a:p>
          <a:endParaRPr lang="en-US"/>
        </a:p>
      </dgm:t>
    </dgm:pt>
  </dgm:ptLst>
  <dgm:cxnLst>
    <dgm:cxn modelId="{936536EB-2402-5549-BE81-2E4E210D292F}" type="presOf" srcId="{DBA086D6-2ADB-E24E-8BE0-4CED17F197BF}" destId="{70840053-DD8C-264A-9593-07E5CA302699}" srcOrd="0" destOrd="0" presId="urn:microsoft.com/office/officeart/2005/8/layout/process4"/>
    <dgm:cxn modelId="{7893AA9D-D47C-FD48-BADB-77A7D2FD51D1}" srcId="{EFCDE868-7AD7-D94C-98A2-A1AC7E2C219E}" destId="{AB4622A7-5F32-8E44-A849-8532F3B60D58}" srcOrd="0" destOrd="0" parTransId="{E1DA3187-E857-274C-A744-130199237A23}" sibTransId="{4EB5C600-5B6B-944D-A7A1-B50DB50E0E2E}"/>
    <dgm:cxn modelId="{14C27968-98BA-7446-AF19-C8865B19EF50}" type="presOf" srcId="{EFCDE868-7AD7-D94C-98A2-A1AC7E2C219E}" destId="{ACD107B5-D39C-4544-BC75-9D6387EB9525}" srcOrd="0" destOrd="0" presId="urn:microsoft.com/office/officeart/2005/8/layout/process4"/>
    <dgm:cxn modelId="{C5D0166D-5005-224E-9DC0-A22E88B8C9B1}" srcId="{EFCDE868-7AD7-D94C-98A2-A1AC7E2C219E}" destId="{37A930B0-F1B8-A041-B837-75C8BB0A8B40}" srcOrd="2" destOrd="0" parTransId="{5587613C-5190-2F47-8E9D-27FA8F6C8F8E}" sibTransId="{D8591B07-C30F-0048-8C36-DBB7A818C72D}"/>
    <dgm:cxn modelId="{A3781ED3-56AC-464A-8521-C19F5E416EAC}" srcId="{EFCDE868-7AD7-D94C-98A2-A1AC7E2C219E}" destId="{69BE7A69-7224-CE49-943E-DBAF753A3FBC}" srcOrd="1" destOrd="0" parTransId="{5F1619D2-B287-D940-8B18-5CF2AADCC2BA}" sibTransId="{4E09C69E-5733-324C-9AC2-A2F83C68F7A3}"/>
    <dgm:cxn modelId="{11A928A0-BD89-F14A-A71E-1B33064CBAFF}" type="presOf" srcId="{69BE7A69-7224-CE49-943E-DBAF753A3FBC}" destId="{371588D9-8250-4145-B1DD-721096844D35}" srcOrd="0" destOrd="0" presId="urn:microsoft.com/office/officeart/2005/8/layout/process4"/>
    <dgm:cxn modelId="{8C477188-C7DC-C448-953F-217DA439E2EC}" srcId="{EFCDE868-7AD7-D94C-98A2-A1AC7E2C219E}" destId="{DBA086D6-2ADB-E24E-8BE0-4CED17F197BF}" srcOrd="3" destOrd="0" parTransId="{6D351133-147C-D14A-A1DA-275075F65FF4}" sibTransId="{2ED4F4D3-470E-8C43-9D56-CEC7196701DC}"/>
    <dgm:cxn modelId="{8D729050-D793-694F-BA4C-6B82C13D443D}" type="presOf" srcId="{37A930B0-F1B8-A041-B837-75C8BB0A8B40}" destId="{AFF1B3C3-F1E6-2142-AF9C-09B038046B31}" srcOrd="0" destOrd="0" presId="urn:microsoft.com/office/officeart/2005/8/layout/process4"/>
    <dgm:cxn modelId="{BD373CFA-2599-C942-9F0D-A43A2F7F36AD}" type="presOf" srcId="{AB4622A7-5F32-8E44-A849-8532F3B60D58}" destId="{D151619E-B081-2A49-A96C-4227A5779732}" srcOrd="0" destOrd="0" presId="urn:microsoft.com/office/officeart/2005/8/layout/process4"/>
    <dgm:cxn modelId="{640B67CB-59E9-9E44-8FE2-ABB9B87BEE32}" type="presParOf" srcId="{ACD107B5-D39C-4544-BC75-9D6387EB9525}" destId="{E5B1CBB2-1D0F-9546-B7D4-4A0582282DBF}" srcOrd="0" destOrd="0" presId="urn:microsoft.com/office/officeart/2005/8/layout/process4"/>
    <dgm:cxn modelId="{2332A112-25EC-C740-9D6E-71AEE66744DD}" type="presParOf" srcId="{E5B1CBB2-1D0F-9546-B7D4-4A0582282DBF}" destId="{70840053-DD8C-264A-9593-07E5CA302699}" srcOrd="0" destOrd="0" presId="urn:microsoft.com/office/officeart/2005/8/layout/process4"/>
    <dgm:cxn modelId="{EB252C6F-2ADD-E849-8EFA-65CB1250560B}" type="presParOf" srcId="{ACD107B5-D39C-4544-BC75-9D6387EB9525}" destId="{A68A8ADF-8337-FE42-B918-367EF90FAD6D}" srcOrd="1" destOrd="0" presId="urn:microsoft.com/office/officeart/2005/8/layout/process4"/>
    <dgm:cxn modelId="{EDA12EB9-9E36-B447-96E2-7614C826FD50}" type="presParOf" srcId="{ACD107B5-D39C-4544-BC75-9D6387EB9525}" destId="{10766C63-3F44-1F44-BC2A-FC5B1EB4B341}" srcOrd="2" destOrd="0" presId="urn:microsoft.com/office/officeart/2005/8/layout/process4"/>
    <dgm:cxn modelId="{F0473520-2A78-1C43-9505-94C2CF4A3FFB}" type="presParOf" srcId="{10766C63-3F44-1F44-BC2A-FC5B1EB4B341}" destId="{AFF1B3C3-F1E6-2142-AF9C-09B038046B31}" srcOrd="0" destOrd="0" presId="urn:microsoft.com/office/officeart/2005/8/layout/process4"/>
    <dgm:cxn modelId="{1EDC7081-837A-E940-A8E5-27A8FD932C47}" type="presParOf" srcId="{ACD107B5-D39C-4544-BC75-9D6387EB9525}" destId="{642C8DD7-B41A-B44F-A2CA-62FCD4C7B95B}" srcOrd="3" destOrd="0" presId="urn:microsoft.com/office/officeart/2005/8/layout/process4"/>
    <dgm:cxn modelId="{93F7020C-DB98-0049-AC3E-131289A5884E}" type="presParOf" srcId="{ACD107B5-D39C-4544-BC75-9D6387EB9525}" destId="{C7E37533-9D5A-F848-952A-F30A173F9161}" srcOrd="4" destOrd="0" presId="urn:microsoft.com/office/officeart/2005/8/layout/process4"/>
    <dgm:cxn modelId="{A1FE223B-C76F-C942-B02A-3CED17D6A741}" type="presParOf" srcId="{C7E37533-9D5A-F848-952A-F30A173F9161}" destId="{371588D9-8250-4145-B1DD-721096844D35}" srcOrd="0" destOrd="0" presId="urn:microsoft.com/office/officeart/2005/8/layout/process4"/>
    <dgm:cxn modelId="{D07089CD-60F8-6442-B079-0B8045329178}" type="presParOf" srcId="{ACD107B5-D39C-4544-BC75-9D6387EB9525}" destId="{E2DB1BEA-4063-9445-896D-52825793EE4C}" srcOrd="5" destOrd="0" presId="urn:microsoft.com/office/officeart/2005/8/layout/process4"/>
    <dgm:cxn modelId="{5DCD9BA8-EE54-3A4B-B32C-5FCBD27108D7}" type="presParOf" srcId="{ACD107B5-D39C-4544-BC75-9D6387EB9525}" destId="{FEFCF518-C33F-204A-932B-964D7FA10402}" srcOrd="6" destOrd="0" presId="urn:microsoft.com/office/officeart/2005/8/layout/process4"/>
    <dgm:cxn modelId="{B5B12C6D-1D2E-0748-A800-58DEDD4F10CE}" type="presParOf" srcId="{FEFCF518-C33F-204A-932B-964D7FA10402}" destId="{D151619E-B081-2A49-A96C-4227A577973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40053-DD8C-264A-9593-07E5CA302699}">
      <dsp:nvSpPr>
        <dsp:cNvPr id="0" name=""/>
        <dsp:cNvSpPr/>
      </dsp:nvSpPr>
      <dsp:spPr>
        <a:xfrm>
          <a:off x="0" y="3093558"/>
          <a:ext cx="8229600" cy="676795"/>
        </a:xfrm>
        <a:prstGeom prst="rect">
          <a:avLst/>
        </a:prstGeom>
        <a:solidFill>
          <a:schemeClr val="accent6">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Monocular validation: left and right (2 rounds)</a:t>
          </a:r>
          <a:endParaRPr lang="en-US" sz="2300" kern="1200" dirty="0"/>
        </a:p>
      </dsp:txBody>
      <dsp:txXfrm>
        <a:off x="0" y="3093558"/>
        <a:ext cx="8229600" cy="676795"/>
      </dsp:txXfrm>
    </dsp:sp>
    <dsp:sp modelId="{AFF1B3C3-F1E6-2142-AF9C-09B038046B31}">
      <dsp:nvSpPr>
        <dsp:cNvPr id="0" name=""/>
        <dsp:cNvSpPr/>
      </dsp:nvSpPr>
      <dsp:spPr>
        <a:xfrm rot="10800000">
          <a:off x="0" y="2062799"/>
          <a:ext cx="8229600" cy="1040910"/>
        </a:xfrm>
        <a:prstGeom prst="upArrowCallout">
          <a:avLst/>
        </a:prstGeom>
        <a:solidFill>
          <a:schemeClr val="accent6">
            <a:shade val="80000"/>
            <a:hueOff val="-127230"/>
            <a:satOff val="5670"/>
            <a:lumOff val="792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Binocular viewing (1 round)</a:t>
          </a:r>
          <a:endParaRPr lang="en-US" sz="2300" kern="1200" dirty="0"/>
        </a:p>
      </dsp:txBody>
      <dsp:txXfrm rot="10800000">
        <a:off x="0" y="2062799"/>
        <a:ext cx="8229600" cy="676352"/>
      </dsp:txXfrm>
    </dsp:sp>
    <dsp:sp modelId="{371588D9-8250-4145-B1DD-721096844D35}">
      <dsp:nvSpPr>
        <dsp:cNvPr id="0" name=""/>
        <dsp:cNvSpPr/>
      </dsp:nvSpPr>
      <dsp:spPr>
        <a:xfrm rot="10800000">
          <a:off x="0" y="1032041"/>
          <a:ext cx="8229600" cy="1040910"/>
        </a:xfrm>
        <a:prstGeom prst="upArrowCallout">
          <a:avLst/>
        </a:prstGeom>
        <a:solidFill>
          <a:schemeClr val="accent6">
            <a:shade val="80000"/>
            <a:hueOff val="-254461"/>
            <a:satOff val="11339"/>
            <a:lumOff val="1585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Monocular validation: left and right (2 rounds)</a:t>
          </a:r>
          <a:endParaRPr lang="en-US" sz="2300" kern="1200" dirty="0"/>
        </a:p>
      </dsp:txBody>
      <dsp:txXfrm rot="10800000">
        <a:off x="0" y="1032041"/>
        <a:ext cx="8229600" cy="676352"/>
      </dsp:txXfrm>
    </dsp:sp>
    <dsp:sp modelId="{D151619E-B081-2A49-A96C-4227A5779732}">
      <dsp:nvSpPr>
        <dsp:cNvPr id="0" name=""/>
        <dsp:cNvSpPr/>
      </dsp:nvSpPr>
      <dsp:spPr>
        <a:xfrm rot="10800000">
          <a:off x="0" y="1282"/>
          <a:ext cx="8229600" cy="1040910"/>
        </a:xfrm>
        <a:prstGeom prst="upArrowCallout">
          <a:avLst/>
        </a:prstGeom>
        <a:solidFill>
          <a:schemeClr val="accent6">
            <a:shade val="80000"/>
            <a:hueOff val="-381691"/>
            <a:satOff val="17009"/>
            <a:lumOff val="237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Monocular calibration: left and right (2 rounds)</a:t>
          </a:r>
          <a:endParaRPr lang="en-US" sz="2300" kern="1200" dirty="0"/>
        </a:p>
      </dsp:txBody>
      <dsp:txXfrm rot="10800000">
        <a:off x="0" y="1282"/>
        <a:ext cx="8229600" cy="6763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0.emf"/><Relationship Id="rId3"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image" Target="../media/image6.emf"/><Relationship Id="rId2"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0.emf"/><Relationship Id="rId3"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0.emf"/><Relationship Id="rId3"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0.emf"/><Relationship Id="rId3"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0.emf"/><Relationship Id="rId3"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66B323-0071-4540-8C06-40FC4EA48469}" type="datetimeFigureOut">
              <a:rPr lang="en-US" smtClean="0"/>
              <a:t>05/10/18</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0F324-6820-0C40-AAFE-F1FC27974856}" type="slidenum">
              <a:rPr lang="en-US" smtClean="0"/>
              <a:t>‹#›</a:t>
            </a:fld>
            <a:endParaRPr lang="en-US"/>
          </a:p>
        </p:txBody>
      </p:sp>
    </p:spTree>
    <p:extLst>
      <p:ext uri="{BB962C8B-B14F-4D97-AF65-F5344CB8AC3E}">
        <p14:creationId xmlns:p14="http://schemas.microsoft.com/office/powerpoint/2010/main" val="155600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Thank</a:t>
            </a:r>
            <a:r>
              <a:rPr lang="en-US" baseline="0" dirty="0" smtClean="0"/>
              <a:t> you </a:t>
            </a:r>
            <a:r>
              <a:rPr lang="en-US" baseline="0" dirty="0" err="1" smtClean="0"/>
              <a:t>Catrin</a:t>
            </a:r>
            <a:r>
              <a:rPr lang="en-US" baseline="0" dirty="0" smtClean="0"/>
              <a:t> </a:t>
            </a:r>
            <a:r>
              <a:rPr lang="en-US" dirty="0" smtClean="0"/>
              <a:t>for the nice</a:t>
            </a:r>
            <a:r>
              <a:rPr lang="en-US" baseline="0" dirty="0" smtClean="0"/>
              <a:t> introduction and welcome to my talk. I am a PhD student in computer graphics at TU Berlin and today I am going to talk about our work on 3D eye tracking. </a:t>
            </a:r>
          </a:p>
        </p:txBody>
      </p:sp>
      <p:sp>
        <p:nvSpPr>
          <p:cNvPr id="4" name="Slide Number Placeholder 3"/>
          <p:cNvSpPr>
            <a:spLocks noGrp="1"/>
          </p:cNvSpPr>
          <p:nvPr>
            <p:ph type="sldNum" sz="quarter" idx="10"/>
          </p:nvPr>
        </p:nvSpPr>
        <p:spPr/>
        <p:txBody>
          <a:bodyPr/>
          <a:lstStyle/>
          <a:p>
            <a:fld id="{ADD0F324-6820-0C40-AAFE-F1FC27974856}" type="slidenum">
              <a:rPr lang="en-US" smtClean="0"/>
              <a:t>1</a:t>
            </a:fld>
            <a:endParaRPr lang="en-US"/>
          </a:p>
        </p:txBody>
      </p:sp>
    </p:spTree>
    <p:extLst>
      <p:ext uri="{BB962C8B-B14F-4D97-AF65-F5344CB8AC3E}">
        <p14:creationId xmlns:p14="http://schemas.microsoft.com/office/powerpoint/2010/main" val="260997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Luckily we could also find another set when the monitor is moved even closer. </a:t>
            </a:r>
          </a:p>
          <a:p>
            <a:endParaRPr lang="en-US" baseline="0" dirty="0" smtClean="0"/>
          </a:p>
          <a:p>
            <a:r>
              <a:rPr lang="en-US" baseline="0" dirty="0" smtClean="0"/>
              <a:t>For each set of the correspondences, we can estimate a model to map a pupil position to a position on the screen. And this is exactly what happens in the calibration procedure which is basically where we start each eye tracking experiment. </a:t>
            </a:r>
          </a:p>
          <a:p>
            <a:r>
              <a:rPr lang="en-US" baseline="0" dirty="0" smtClean="0"/>
              <a:t>But no matter which kind of mapping model we use, they are all not concerned with the geometry in the 2d space, namely how those points, that correspond to the same pupil position, are distributed in space. </a:t>
            </a:r>
          </a:p>
        </p:txBody>
      </p:sp>
      <p:sp>
        <p:nvSpPr>
          <p:cNvPr id="4" name="Slide Number Placeholder 3"/>
          <p:cNvSpPr>
            <a:spLocks noGrp="1"/>
          </p:cNvSpPr>
          <p:nvPr>
            <p:ph type="sldNum" sz="quarter" idx="10"/>
          </p:nvPr>
        </p:nvSpPr>
        <p:spPr/>
        <p:txBody>
          <a:bodyPr/>
          <a:lstStyle/>
          <a:p>
            <a:fld id="{ADD0F324-6820-0C40-AAFE-F1FC27974856}" type="slidenum">
              <a:rPr lang="en-US" smtClean="0"/>
              <a:t>10</a:t>
            </a:fld>
            <a:endParaRPr lang="en-US"/>
          </a:p>
        </p:txBody>
      </p:sp>
    </p:spTree>
    <p:extLst>
      <p:ext uri="{BB962C8B-B14F-4D97-AF65-F5344CB8AC3E}">
        <p14:creationId xmlns:p14="http://schemas.microsoft.com/office/powerpoint/2010/main" val="40983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Because of the non-linearity of the system, those positions might well lie on a curved line in the 2d space. Just to be clear, we are not questioning that light travels in straight lines in space. But we are rather concerned with the distribution of points that correspond to a fixed pupil position. </a:t>
            </a:r>
          </a:p>
          <a:p>
            <a:endParaRPr lang="en-US" baseline="0" dirty="0" smtClean="0"/>
          </a:p>
          <a:p>
            <a:r>
              <a:rPr lang="en-US" baseline="0" dirty="0" smtClean="0"/>
              <a:t>There is no way for us to know about the distribution as long as all the targets only lie on the 1d monitor and we would rather need to sample the 2D space.</a:t>
            </a:r>
          </a:p>
          <a:p>
            <a:endParaRPr lang="en-US" baseline="0" dirty="0" smtClean="0"/>
          </a:p>
          <a:p>
            <a:r>
              <a:rPr lang="en-US" baseline="0" dirty="0" smtClean="0"/>
              <a:t>Same principles apply to the real 3D world. We can of course also move the monitor in space just as what we did, but it doesn’t seem to be that practical. </a:t>
            </a:r>
          </a:p>
          <a:p>
            <a:r>
              <a:rPr lang="en-US" baseline="0" dirty="0" smtClean="0"/>
              <a:t>Therefore, we need better way to do 3d eye tracking, more precisely we need to sample the 3d space and track the corresponding eye positions. Only then we can learn whether eye rays can be modeled as straight lines or not. </a:t>
            </a:r>
          </a:p>
        </p:txBody>
      </p:sp>
      <p:sp>
        <p:nvSpPr>
          <p:cNvPr id="4" name="Slide Number Placeholder 3"/>
          <p:cNvSpPr>
            <a:spLocks noGrp="1"/>
          </p:cNvSpPr>
          <p:nvPr>
            <p:ph type="sldNum" sz="quarter" idx="10"/>
          </p:nvPr>
        </p:nvSpPr>
        <p:spPr/>
        <p:txBody>
          <a:bodyPr/>
          <a:lstStyle/>
          <a:p>
            <a:fld id="{ADD0F324-6820-0C40-AAFE-F1FC27974856}" type="slidenum">
              <a:rPr lang="en-US" smtClean="0"/>
              <a:t>11</a:t>
            </a:fld>
            <a:endParaRPr lang="en-US"/>
          </a:p>
        </p:txBody>
      </p:sp>
    </p:spTree>
    <p:extLst>
      <p:ext uri="{BB962C8B-B14F-4D97-AF65-F5344CB8AC3E}">
        <p14:creationId xmlns:p14="http://schemas.microsoft.com/office/powerpoint/2010/main" val="409835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 can </a:t>
            </a:r>
            <a:r>
              <a:rPr lang="en-US" dirty="0" smtClean="0"/>
              <a:t>introduce</a:t>
            </a:r>
            <a:r>
              <a:rPr lang="en-US" baseline="0" dirty="0" smtClean="0"/>
              <a:t> our 3d eye tracking setup. </a:t>
            </a:r>
            <a:endParaRPr lang="en-US" dirty="0" smtClean="0"/>
          </a:p>
          <a:p>
            <a:r>
              <a:rPr lang="en-US" dirty="0" smtClean="0"/>
              <a:t>Recap in 2d experiment, we need the corresponding pairs of pupil positions</a:t>
            </a:r>
            <a:r>
              <a:rPr lang="en-US" baseline="0" dirty="0" smtClean="0"/>
              <a:t> and 2d stimuli positions. </a:t>
            </a:r>
            <a:endParaRPr lang="en-US" dirty="0" smtClean="0"/>
          </a:p>
          <a:p>
            <a:r>
              <a:rPr lang="en-US" dirty="0" smtClean="0"/>
              <a:t>Same two ingredients</a:t>
            </a:r>
            <a:r>
              <a:rPr lang="en-US" baseline="0" dirty="0" smtClean="0"/>
              <a:t> are needed here, only the stimuli live in a 3d space now. </a:t>
            </a:r>
          </a:p>
          <a:p>
            <a:endParaRPr lang="en-US" baseline="0" dirty="0" smtClean="0"/>
          </a:p>
          <a:p>
            <a:r>
              <a:rPr lang="en-US" baseline="0" dirty="0" smtClean="0"/>
              <a:t>[CLICK] </a:t>
            </a:r>
          </a:p>
          <a:p>
            <a:r>
              <a:rPr lang="en-US" baseline="0" dirty="0" smtClean="0"/>
              <a:t>As in 2D, video based techniques can still be used to track the pupil positions. </a:t>
            </a:r>
          </a:p>
          <a:p>
            <a:r>
              <a:rPr lang="en-US" baseline="0" dirty="0" smtClean="0"/>
              <a:t>Depending on the light source, 3d stimulus positions can be tracked based on </a:t>
            </a:r>
            <a:r>
              <a:rPr lang="en-US" baseline="0" dirty="0" err="1" smtClean="0"/>
              <a:t>fiducial</a:t>
            </a:r>
            <a:r>
              <a:rPr lang="en-US" baseline="0" dirty="0" smtClean="0"/>
              <a:t> marker in the visible spectrum, [CLICK] </a:t>
            </a:r>
          </a:p>
          <a:p>
            <a:r>
              <a:rPr lang="en-US" baseline="0" dirty="0" smtClean="0"/>
              <a:t>Or In the infrared range, multi-camera system can sample the space based on </a:t>
            </a:r>
            <a:r>
              <a:rPr lang="en-US" baseline="0" dirty="0" err="1" smtClean="0"/>
              <a:t>triangluation</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we have the systems to track both pupil and stimuli positions, the only thing left is to [CLICK] synchronize them and find the right correspondences. </a:t>
            </a:r>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12</a:t>
            </a:fld>
            <a:endParaRPr lang="en-US"/>
          </a:p>
        </p:txBody>
      </p:sp>
    </p:spTree>
    <p:extLst>
      <p:ext uri="{BB962C8B-B14F-4D97-AF65-F5344CB8AC3E}">
        <p14:creationId xmlns:p14="http://schemas.microsoft.com/office/powerpoint/2010/main" val="3825244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setup, we optioned for multi-camera</a:t>
            </a:r>
            <a:r>
              <a:rPr lang="en-US" baseline="0" dirty="0" smtClean="0"/>
              <a:t> based system which uses reflective marker. </a:t>
            </a:r>
          </a:p>
          <a:p>
            <a:r>
              <a:rPr lang="en-US" baseline="0" dirty="0" smtClean="0"/>
              <a:t>We sample the 3d space by waving the target and ask the observer to look at it. </a:t>
            </a:r>
          </a:p>
          <a:p>
            <a:endParaRPr lang="en-US" baseline="0" dirty="0" smtClean="0"/>
          </a:p>
          <a:p>
            <a:r>
              <a:rPr lang="en-US" baseline="0" dirty="0" smtClean="0"/>
              <a:t>In order to compare the viewing behavior in monocular and binocular conditions, we need to occlude the viewing of one eye. </a:t>
            </a:r>
          </a:p>
          <a:p>
            <a:r>
              <a:rPr lang="en-US" baseline="0" dirty="0" smtClean="0"/>
              <a:t>Typical eye patch wouldn’t work because we need to have the same reference frame for all conditions and can’t afford it when observer have to move their head in order to change the eye patch. </a:t>
            </a:r>
          </a:p>
        </p:txBody>
      </p:sp>
      <p:sp>
        <p:nvSpPr>
          <p:cNvPr id="4" name="Slide Number Placeholder 3"/>
          <p:cNvSpPr>
            <a:spLocks noGrp="1"/>
          </p:cNvSpPr>
          <p:nvPr>
            <p:ph type="sldNum" sz="quarter" idx="10"/>
          </p:nvPr>
        </p:nvSpPr>
        <p:spPr/>
        <p:txBody>
          <a:bodyPr/>
          <a:lstStyle/>
          <a:p>
            <a:fld id="{ADD0F324-6820-0C40-AAFE-F1FC27974856}" type="slidenum">
              <a:rPr lang="en-US" smtClean="0"/>
              <a:t>13</a:t>
            </a:fld>
            <a:endParaRPr lang="en-US"/>
          </a:p>
        </p:txBody>
      </p:sp>
    </p:spTree>
    <p:extLst>
      <p:ext uri="{BB962C8B-B14F-4D97-AF65-F5344CB8AC3E}">
        <p14:creationId xmlns:p14="http://schemas.microsoft.com/office/powerpoint/2010/main" val="198774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Luckily we found our hero, the shutter glass. </a:t>
            </a:r>
          </a:p>
          <a:p>
            <a:r>
              <a:rPr lang="en-US" baseline="0" dirty="0" smtClean="0"/>
              <a:t>It can turn opaque when charged with a  small voltage and can be easily programmed to switch between transparent and opaque modes. We put two separate shutter glasses in front of the eyes  and </a:t>
            </a:r>
          </a:p>
          <a:p>
            <a:r>
              <a:rPr lang="en-US" baseline="0" dirty="0" smtClean="0"/>
              <a:t>[CLICK]</a:t>
            </a:r>
          </a:p>
          <a:p>
            <a:r>
              <a:rPr lang="en-US" baseline="0" dirty="0" smtClean="0"/>
              <a:t>this is how it looks like when the viewing of the right eye is blocked. </a:t>
            </a:r>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14</a:t>
            </a:fld>
            <a:endParaRPr lang="en-US"/>
          </a:p>
        </p:txBody>
      </p:sp>
    </p:spTree>
    <p:extLst>
      <p:ext uri="{BB962C8B-B14F-4D97-AF65-F5344CB8AC3E}">
        <p14:creationId xmlns:p14="http://schemas.microsoft.com/office/powerpoint/2010/main" val="198774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the proposed 3d eye tracking setup, we conducted a pilot study and make the first attempt to learn the geometric model of 3d eye tracking.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 standard 2d experimental protocol, we start with calibration by collecting some corresponding point pairs and estimate the mapping. Then we check the calibration accuracy by displaying the targets at the same positions on screen, which is called validation. Once the calibration is good enough we can start the real experiment. After certain amount of time we might want to check the calibration quality again. If it gets too bad, we need to repeat the whole calibration procedure. </a:t>
            </a:r>
          </a:p>
          <a:p>
            <a:endParaRPr lang="en-US" baseline="0" dirty="0" smtClean="0"/>
          </a:p>
          <a:p>
            <a:r>
              <a:rPr lang="en-US" baseline="0" dirty="0" smtClean="0"/>
              <a:t>So far so good. </a:t>
            </a:r>
          </a:p>
          <a:p>
            <a:r>
              <a:rPr lang="en-US" baseline="0" dirty="0" smtClean="0"/>
              <a:t>We basically followed this in out experiment and have 7 trials in one session, starting with two rounds of monocular calibration, one for each eye, followed by two rounds of monocular validation. After that, observers can view the target using both eyes. Each session ends with another two rounds of monocular validation just to control the quality of collected data.  </a:t>
            </a:r>
          </a:p>
          <a:p>
            <a:r>
              <a:rPr lang="en-US" baseline="0" dirty="0" smtClean="0"/>
              <a:t>In each round we collect samples for 15 seconds by waving the marker in space.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DD0F324-6820-0C40-AAFE-F1FC27974856}" type="slidenum">
              <a:rPr lang="en-US" smtClean="0"/>
              <a:t>15</a:t>
            </a:fld>
            <a:endParaRPr lang="en-US"/>
          </a:p>
        </p:txBody>
      </p:sp>
    </p:spTree>
    <p:extLst>
      <p:ext uri="{BB962C8B-B14F-4D97-AF65-F5344CB8AC3E}">
        <p14:creationId xmlns:p14="http://schemas.microsoft.com/office/powerpoint/2010/main" val="230484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observers joined our pilot study</a:t>
            </a:r>
            <a:r>
              <a:rPr lang="en-US" baseline="0" dirty="0" smtClean="0"/>
              <a:t> and</a:t>
            </a:r>
            <a:r>
              <a:rPr lang="en-US" dirty="0" smtClean="0"/>
              <a:t> </a:t>
            </a:r>
            <a:r>
              <a:rPr lang="en-US" baseline="0" dirty="0" smtClean="0"/>
              <a:t>by coincidence they all have right dominant eye.</a:t>
            </a:r>
            <a:endParaRPr lang="en-US" dirty="0" smtClean="0"/>
          </a:p>
          <a:p>
            <a:endParaRPr lang="en-US" dirty="0" smtClean="0"/>
          </a:p>
          <a:p>
            <a:r>
              <a:rPr lang="en-US" dirty="0" smtClean="0"/>
              <a:t>Before we look at the results, let’s step</a:t>
            </a:r>
            <a:r>
              <a:rPr lang="en-US" baseline="0" dirty="0" smtClean="0"/>
              <a:t> back and </a:t>
            </a:r>
            <a:r>
              <a:rPr lang="en-US" dirty="0" smtClean="0"/>
              <a:t>think what</a:t>
            </a:r>
            <a:r>
              <a:rPr lang="en-US" baseline="0" dirty="0" smtClean="0"/>
              <a:t> we would expect. Probably the calibration accuracy goes down overtime and there is no good reason to expect any differences between the two eyes. </a:t>
            </a:r>
            <a:endParaRPr lang="en-US" dirty="0" smtClean="0"/>
          </a:p>
          <a:p>
            <a:r>
              <a:rPr lang="en-US" dirty="0" smtClean="0"/>
              <a:t>Is that correct? </a:t>
            </a:r>
          </a:p>
          <a:p>
            <a:r>
              <a:rPr lang="en-US" baseline="0" dirty="0" smtClean="0"/>
              <a:t>Let’s start with the dominant eye. We see it looks pretty much like what we expected that the performance gradually gets worse but there is no big differences. But interesting things pop out in the result of the non-dominant eye. Calibration still works quite well and achieves an accuracy of .5 degree of visual angle, but the performance in binocular viewing condition is decidedly worse than either the previous validation or the one after it. </a:t>
            </a:r>
          </a:p>
          <a:p>
            <a:endParaRPr lang="en-US" baseline="0" dirty="0" smtClean="0"/>
          </a:p>
          <a:p>
            <a:r>
              <a:rPr lang="en-US" baseline="0" dirty="0" smtClean="0"/>
              <a:t>This indicates that we might have different viewing behavior between monocular and binocular conditions, at least this seems to be the case for the tested three observers.</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DD0F324-6820-0C40-AAFE-F1FC27974856}" type="slidenum">
              <a:rPr lang="en-US" smtClean="0"/>
              <a:t>16</a:t>
            </a:fld>
            <a:endParaRPr lang="en-US"/>
          </a:p>
        </p:txBody>
      </p:sp>
    </p:spTree>
    <p:extLst>
      <p:ext uri="{BB962C8B-B14F-4D97-AF65-F5344CB8AC3E}">
        <p14:creationId xmlns:p14="http://schemas.microsoft.com/office/powerpoint/2010/main" val="214730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summarize the talk, we introduced a new setup for 3d eye tracking in which 3d points can be mapped to pupil positions. </a:t>
            </a:r>
          </a:p>
          <a:p>
            <a:endParaRPr lang="en-US" baseline="0" dirty="0" smtClean="0"/>
          </a:p>
          <a:p>
            <a:r>
              <a:rPr lang="en-US" baseline="0" dirty="0" smtClean="0"/>
              <a:t>There are also some practical problems in the setup. </a:t>
            </a:r>
          </a:p>
          <a:p>
            <a:r>
              <a:rPr lang="en-US" baseline="0" dirty="0" smtClean="0"/>
              <a:t>Since both tracking systems are based on infrared cameras, they are interfering each other. The lighting condition of room also interferes the tracking as most light sources contain certain amount of infrared light. </a:t>
            </a:r>
          </a:p>
          <a:p>
            <a:r>
              <a:rPr lang="en-US" baseline="0" dirty="0" smtClean="0"/>
              <a:t>Besides this, it is also unavoidable to have outliers and noise in the gathered data for example caused by blinks.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results of our pilot study indicate a difference between monocular and binocular viewing behavior. However, if our eye rays are not exactly straight lines in space, they wont be terribly far away from that. The deviation of the curves won’t be high.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Besides this, it’s hard to conclude anything else with this less data, especially when we don’t know what is inlier and what is outlier.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we are working on further improving the tracking accuracy and reliability, and will also collect more data and continue with the analysis. </a:t>
            </a:r>
          </a:p>
          <a:p>
            <a:endParaRPr lang="en-US" baseline="0" dirty="0" smtClean="0"/>
          </a:p>
        </p:txBody>
      </p:sp>
      <p:sp>
        <p:nvSpPr>
          <p:cNvPr id="4" name="Slide Number Placeholder 3"/>
          <p:cNvSpPr>
            <a:spLocks noGrp="1"/>
          </p:cNvSpPr>
          <p:nvPr>
            <p:ph type="sldNum" sz="quarter" idx="10"/>
          </p:nvPr>
        </p:nvSpPr>
        <p:spPr/>
        <p:txBody>
          <a:bodyPr/>
          <a:lstStyle/>
          <a:p>
            <a:fld id="{ADD0F324-6820-0C40-AAFE-F1FC27974856}" type="slidenum">
              <a:rPr lang="en-US" smtClean="0"/>
              <a:t>17</a:t>
            </a:fld>
            <a:endParaRPr lang="en-US"/>
          </a:p>
        </p:txBody>
      </p:sp>
    </p:spTree>
    <p:extLst>
      <p:ext uri="{BB962C8B-B14F-4D97-AF65-F5344CB8AC3E}">
        <p14:creationId xmlns:p14="http://schemas.microsoft.com/office/powerpoint/2010/main" val="214730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just learned</a:t>
            </a:r>
            <a:r>
              <a:rPr lang="en-US" baseline="0" dirty="0" smtClean="0"/>
              <a:t> that it </a:t>
            </a:r>
            <a:r>
              <a:rPr lang="en-US" dirty="0" smtClean="0"/>
              <a:t>seems</a:t>
            </a:r>
            <a:r>
              <a:rPr lang="en-US" baseline="0" dirty="0" smtClean="0"/>
              <a:t> </a:t>
            </a:r>
            <a:r>
              <a:rPr lang="en-US" dirty="0" smtClean="0"/>
              <a:t>to be </a:t>
            </a:r>
            <a:r>
              <a:rPr lang="en-US" baseline="0" dirty="0" smtClean="0"/>
              <a:t>a tradition here to thank the co-authors at the end of the talk. So I would also like to take this opportunity to thank the other two contributors of this work who in this case are both my bosses.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see we are small in numbers, if you have any idea or suggestion, please let us know. And thanks for your attention. </a:t>
            </a:r>
          </a:p>
          <a:p>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18</a:t>
            </a:fld>
            <a:endParaRPr lang="en-US"/>
          </a:p>
        </p:txBody>
      </p:sp>
    </p:spTree>
    <p:extLst>
      <p:ext uri="{BB962C8B-B14F-4D97-AF65-F5344CB8AC3E}">
        <p14:creationId xmlns:p14="http://schemas.microsoft.com/office/powerpoint/2010/main" val="171557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19</a:t>
            </a:fld>
            <a:endParaRPr lang="en-US"/>
          </a:p>
        </p:txBody>
      </p:sp>
    </p:spTree>
    <p:extLst>
      <p:ext uri="{BB962C8B-B14F-4D97-AF65-F5344CB8AC3E}">
        <p14:creationId xmlns:p14="http://schemas.microsoft.com/office/powerpoint/2010/main" val="313800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Lets directly dive into the</a:t>
            </a:r>
            <a:r>
              <a:rPr lang="en-US" baseline="0" dirty="0" smtClean="0"/>
              <a:t> topic. </a:t>
            </a:r>
            <a:r>
              <a:rPr lang="en-US" dirty="0" smtClean="0"/>
              <a:t>In computer graphics</a:t>
            </a:r>
            <a:r>
              <a:rPr lang="en-US" baseline="0" dirty="0" smtClean="0"/>
              <a:t> we do a lot of 3D printing and would like to know where people look at on these printed 3D stimuli. One option is we take photos of the printed objects and ask observers to look at them on screen. But the problem is we don’t whether this will be the same if we give the object to observers and ask them to look at it while holding it in their hands for example.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this purpose we would need to be able to track gaze positions in 3d. How do we do that? [CLICK]</a:t>
            </a:r>
          </a:p>
          <a:p>
            <a:r>
              <a:rPr lang="en-US" baseline="0" dirty="0" smtClean="0"/>
              <a:t>The first idea would be to use </a:t>
            </a:r>
            <a:r>
              <a:rPr lang="en-US" baseline="0" dirty="0" err="1" smtClean="0"/>
              <a:t>vergence</a:t>
            </a:r>
            <a:r>
              <a:rPr lang="en-US" baseline="0" dirty="0" smtClean="0"/>
              <a:t> and estimate the gaze position in space by intersecting two eye rays. </a:t>
            </a:r>
          </a:p>
          <a:p>
            <a:r>
              <a:rPr lang="en-US" baseline="0" dirty="0" smtClean="0"/>
              <a:t>But will that work, especially when we want to achieve certain accuracy at various distances. </a:t>
            </a:r>
          </a:p>
        </p:txBody>
      </p:sp>
      <p:sp>
        <p:nvSpPr>
          <p:cNvPr id="4" name="Slide Number Placeholder 3"/>
          <p:cNvSpPr>
            <a:spLocks noGrp="1"/>
          </p:cNvSpPr>
          <p:nvPr>
            <p:ph type="sldNum" sz="quarter" idx="10"/>
          </p:nvPr>
        </p:nvSpPr>
        <p:spPr/>
        <p:txBody>
          <a:bodyPr/>
          <a:lstStyle/>
          <a:p>
            <a:fld id="{ADD0F324-6820-0C40-AAFE-F1FC27974856}" type="slidenum">
              <a:rPr lang="en-US" smtClean="0"/>
              <a:t>2</a:t>
            </a:fld>
            <a:endParaRPr lang="en-US"/>
          </a:p>
        </p:txBody>
      </p:sp>
    </p:spTree>
    <p:extLst>
      <p:ext uri="{BB962C8B-B14F-4D97-AF65-F5344CB8AC3E}">
        <p14:creationId xmlns:p14="http://schemas.microsoft.com/office/powerpoint/2010/main" val="290923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20</a:t>
            </a:fld>
            <a:endParaRPr lang="en-US"/>
          </a:p>
        </p:txBody>
      </p:sp>
    </p:spTree>
    <p:extLst>
      <p:ext uri="{BB962C8B-B14F-4D97-AF65-F5344CB8AC3E}">
        <p14:creationId xmlns:p14="http://schemas.microsoft.com/office/powerpoint/2010/main" val="3138008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21</a:t>
            </a:fld>
            <a:endParaRPr lang="en-US"/>
          </a:p>
        </p:txBody>
      </p:sp>
    </p:spTree>
    <p:extLst>
      <p:ext uri="{BB962C8B-B14F-4D97-AF65-F5344CB8AC3E}">
        <p14:creationId xmlns:p14="http://schemas.microsoft.com/office/powerpoint/2010/main" val="266141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23</a:t>
            </a:fld>
            <a:endParaRPr lang="en-US"/>
          </a:p>
        </p:txBody>
      </p:sp>
    </p:spTree>
    <p:extLst>
      <p:ext uri="{BB962C8B-B14F-4D97-AF65-F5344CB8AC3E}">
        <p14:creationId xmlns:p14="http://schemas.microsoft.com/office/powerpoint/2010/main" val="266141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0F324-6820-0C40-AAFE-F1FC27974856}" type="slidenum">
              <a:rPr lang="en-US" smtClean="0"/>
              <a:t>24</a:t>
            </a:fld>
            <a:endParaRPr lang="en-US"/>
          </a:p>
        </p:txBody>
      </p:sp>
    </p:spTree>
    <p:extLst>
      <p:ext uri="{BB962C8B-B14F-4D97-AF65-F5344CB8AC3E}">
        <p14:creationId xmlns:p14="http://schemas.microsoft.com/office/powerpoint/2010/main" val="254057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have a quick look at what we already</a:t>
            </a:r>
            <a:r>
              <a:rPr lang="en-US" baseline="0" dirty="0" smtClean="0"/>
              <a:t> know about </a:t>
            </a:r>
            <a:r>
              <a:rPr lang="en-US" baseline="0" dirty="0" err="1" smtClean="0"/>
              <a:t>vergence</a:t>
            </a:r>
            <a:r>
              <a:rPr lang="en-US" baseline="0" dirty="0" smtClean="0"/>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is a type of slow eye movements that our eyes rotate in different directions until target object is projected in the center of fovea.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angle of convergence correlates to the distance of the object. Near objects produce larger convergence angle than objects that are far away as we see in the figure. </a:t>
            </a:r>
          </a:p>
          <a:p>
            <a:endParaRPr lang="en-US" dirty="0" smtClean="0"/>
          </a:p>
          <a:p>
            <a:r>
              <a:rPr lang="en-US" dirty="0" smtClean="0"/>
              <a:t>Recall our idea is to use the intersection of </a:t>
            </a:r>
            <a:r>
              <a:rPr lang="en-US" baseline="0" dirty="0" smtClean="0"/>
              <a:t>two eye rays as the gaze position.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basic assumption here would be straight lines can be associated with eyeball orientation or pupil positions. But is it a plausible assumption, at least for the mathematical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a:t>
            </a:r>
          </a:p>
          <a:p>
            <a:r>
              <a:rPr lang="en-US" dirty="0" smtClean="0"/>
              <a:t>OK, Let’s formulate the</a:t>
            </a:r>
            <a:r>
              <a:rPr lang="en-US" baseline="0" dirty="0" smtClean="0"/>
              <a:t> question</a:t>
            </a:r>
            <a:r>
              <a:rPr lang="en-US" dirty="0" smtClean="0"/>
              <a:t> in another way.</a:t>
            </a:r>
            <a:r>
              <a:rPr lang="en-US" baseline="0" dirty="0" smtClean="0"/>
              <a:t> Given a fixed pupil position, can we model all corresponding 3d points with a straight line?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Interestingly this seems to be unquestioned so far. </a:t>
            </a:r>
          </a:p>
        </p:txBody>
      </p:sp>
      <p:sp>
        <p:nvSpPr>
          <p:cNvPr id="4" name="Slide Number Placeholder 3"/>
          <p:cNvSpPr>
            <a:spLocks noGrp="1"/>
          </p:cNvSpPr>
          <p:nvPr>
            <p:ph type="sldNum" sz="quarter" idx="10"/>
          </p:nvPr>
        </p:nvSpPr>
        <p:spPr/>
        <p:txBody>
          <a:bodyPr/>
          <a:lstStyle/>
          <a:p>
            <a:fld id="{ADD0F324-6820-0C40-AAFE-F1FC27974856}" type="slidenum">
              <a:rPr lang="en-US" smtClean="0"/>
              <a:t>3</a:t>
            </a:fld>
            <a:endParaRPr lang="en-US"/>
          </a:p>
        </p:txBody>
      </p:sp>
    </p:spTree>
    <p:extLst>
      <p:ext uri="{BB962C8B-B14F-4D97-AF65-F5344CB8AC3E}">
        <p14:creationId xmlns:p14="http://schemas.microsoft.com/office/powerpoint/2010/main" val="174930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our</a:t>
            </a:r>
            <a:r>
              <a:rPr lang="en-US" baseline="0" dirty="0" smtClean="0"/>
              <a:t> specific question is can eye rays be modeled as straight 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answer this question, we need 3d eye tracking again because 2D experiment won’t tell us much.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me explain it with an example.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[CLICK]</a:t>
            </a:r>
          </a:p>
          <a:p>
            <a:r>
              <a:rPr lang="en-US" dirty="0" smtClean="0"/>
              <a:t>Assume we are living in a world with one dimension</a:t>
            </a:r>
            <a:r>
              <a:rPr lang="en-US" baseline="0" dirty="0" smtClean="0"/>
              <a:t> less. Instead of rotating our eyes in 3D, we can only rotate it in a 2D plane. The 2D camera is reduced to a line as well as the monitor, which displays the targets.</a:t>
            </a:r>
          </a:p>
          <a:p>
            <a:r>
              <a:rPr lang="en-US"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experiment, we ask our observer to fixate on the target and record his/her eye positions in the camera. One target corresponds to two pupil positions in the camera. </a:t>
            </a:r>
          </a:p>
          <a:p>
            <a:r>
              <a:rPr lang="en-US" baseline="0" dirty="0" smtClean="0"/>
              <a:t>To simplify things, camera is modeled as parallel projection without any perspective changes here.</a:t>
            </a:r>
          </a:p>
          <a:p>
            <a:endParaRPr lang="en-US" baseline="0" dirty="0" smtClean="0"/>
          </a:p>
          <a:p>
            <a:r>
              <a:rPr lang="en-US" baseline="0" dirty="0" smtClean="0"/>
              <a:t>Just one side note, please be aware that straight lines in this type of illustration are used to indicate that light travels in straight lines in space.  </a:t>
            </a:r>
          </a:p>
        </p:txBody>
      </p:sp>
      <p:sp>
        <p:nvSpPr>
          <p:cNvPr id="4" name="Slide Number Placeholder 3"/>
          <p:cNvSpPr>
            <a:spLocks noGrp="1"/>
          </p:cNvSpPr>
          <p:nvPr>
            <p:ph type="sldNum" sz="quarter" idx="10"/>
          </p:nvPr>
        </p:nvSpPr>
        <p:spPr/>
        <p:txBody>
          <a:bodyPr/>
          <a:lstStyle/>
          <a:p>
            <a:fld id="{ADD0F324-6820-0C40-AAFE-F1FC27974856}" type="slidenum">
              <a:rPr lang="en-US" smtClean="0"/>
              <a:t>4</a:t>
            </a:fld>
            <a:endParaRPr lang="en-US"/>
          </a:p>
        </p:txBody>
      </p:sp>
    </p:spTree>
    <p:extLst>
      <p:ext uri="{BB962C8B-B14F-4D97-AF65-F5344CB8AC3E}">
        <p14:creationId xmlns:p14="http://schemas.microsoft.com/office/powerpoint/2010/main" val="4174230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continue the procedure and show a few more targets on the screen.</a:t>
            </a:r>
          </a:p>
        </p:txBody>
      </p:sp>
      <p:sp>
        <p:nvSpPr>
          <p:cNvPr id="4" name="Slide Number Placeholder 3"/>
          <p:cNvSpPr>
            <a:spLocks noGrp="1"/>
          </p:cNvSpPr>
          <p:nvPr>
            <p:ph type="sldNum" sz="quarter" idx="10"/>
          </p:nvPr>
        </p:nvSpPr>
        <p:spPr/>
        <p:txBody>
          <a:bodyPr/>
          <a:lstStyle/>
          <a:p>
            <a:fld id="{ADD0F324-6820-0C40-AAFE-F1FC27974856}" type="slidenum">
              <a:rPr lang="en-US" smtClean="0"/>
              <a:t>5</a:t>
            </a:fld>
            <a:endParaRPr lang="en-US"/>
          </a:p>
        </p:txBody>
      </p:sp>
    </p:spTree>
    <p:extLst>
      <p:ext uri="{BB962C8B-B14F-4D97-AF65-F5344CB8AC3E}">
        <p14:creationId xmlns:p14="http://schemas.microsoft.com/office/powerpoint/2010/main" val="380521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we have the corresponding point pairs, we can go ahead and estimate the mapping from the camera space to the monitor space.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denote the target position as y and use x for the pupil position.</a:t>
            </a:r>
            <a:endParaRPr lang="en-US" dirty="0" smtClean="0"/>
          </a:p>
        </p:txBody>
      </p:sp>
      <p:sp>
        <p:nvSpPr>
          <p:cNvPr id="4" name="Slide Number Placeholder 3"/>
          <p:cNvSpPr>
            <a:spLocks noGrp="1"/>
          </p:cNvSpPr>
          <p:nvPr>
            <p:ph type="sldNum" sz="quarter" idx="10"/>
          </p:nvPr>
        </p:nvSpPr>
        <p:spPr/>
        <p:txBody>
          <a:bodyPr/>
          <a:lstStyle/>
          <a:p>
            <a:fld id="{ADD0F324-6820-0C40-AAFE-F1FC27974856}" type="slidenum">
              <a:rPr lang="en-US" smtClean="0"/>
              <a:t>6</a:t>
            </a:fld>
            <a:endParaRPr lang="en-US"/>
          </a:p>
        </p:txBody>
      </p:sp>
    </p:spTree>
    <p:extLst>
      <p:ext uri="{BB962C8B-B14F-4D97-AF65-F5344CB8AC3E}">
        <p14:creationId xmlns:p14="http://schemas.microsoft.com/office/powerpoint/2010/main" val="3650726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thing we do is to rotate the y axis to put things in a familiar format. Our goal is to model y as a function of x and estimate a mapping for each eye. </a:t>
            </a:r>
          </a:p>
          <a:p>
            <a:endParaRPr lang="en-US" baseline="0" dirty="0" smtClean="0"/>
          </a:p>
          <a:p>
            <a:r>
              <a:rPr lang="en-US" baseline="0" dirty="0" smtClean="0"/>
              <a:t>A simple linear mapping could be a starting point. But often it is not the case due to the distortion in the camera or other noise in the data. </a:t>
            </a:r>
          </a:p>
          <a:p>
            <a:r>
              <a:rPr lang="en-US" baseline="0" dirty="0" smtClean="0"/>
              <a:t>In practice, a quadratic mapping is used to cope with the non-linearity of the system. Of course we can also collect more point pairs and model the functions with polynomials of higher degree.  </a:t>
            </a:r>
          </a:p>
          <a:p>
            <a:r>
              <a:rPr lang="en-US" baseline="0" dirty="0" smtClean="0"/>
              <a:t>But they all wouldn’t tell us about the geometry of eye rays in space. [CLICK]</a:t>
            </a:r>
            <a:endParaRPr lang="en-US" dirty="0"/>
          </a:p>
        </p:txBody>
      </p:sp>
      <p:sp>
        <p:nvSpPr>
          <p:cNvPr id="4" name="Slide Number Placeholder 3"/>
          <p:cNvSpPr>
            <a:spLocks noGrp="1"/>
          </p:cNvSpPr>
          <p:nvPr>
            <p:ph type="sldNum" sz="quarter" idx="10"/>
          </p:nvPr>
        </p:nvSpPr>
        <p:spPr/>
        <p:txBody>
          <a:bodyPr/>
          <a:lstStyle/>
          <a:p>
            <a:fld id="{ADD0F324-6820-0C40-AAFE-F1FC27974856}" type="slidenum">
              <a:rPr lang="en-US" smtClean="0"/>
              <a:t>7</a:t>
            </a:fld>
            <a:endParaRPr lang="en-US"/>
          </a:p>
        </p:txBody>
      </p:sp>
    </p:spTree>
    <p:extLst>
      <p:ext uri="{BB962C8B-B14F-4D97-AF65-F5344CB8AC3E}">
        <p14:creationId xmlns:p14="http://schemas.microsoft.com/office/powerpoint/2010/main" val="409835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do I mean with geometry? Let’s go back to our initial setup.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we estimate a mapping for each eye independently, we can simplify the scenario further and only look at one of the eyes, in this case the left eye.</a:t>
            </a:r>
          </a:p>
        </p:txBody>
      </p:sp>
      <p:sp>
        <p:nvSpPr>
          <p:cNvPr id="4" name="Slide Number Placeholder 3"/>
          <p:cNvSpPr>
            <a:spLocks noGrp="1"/>
          </p:cNvSpPr>
          <p:nvPr>
            <p:ph type="sldNum" sz="quarter" idx="10"/>
          </p:nvPr>
        </p:nvSpPr>
        <p:spPr/>
        <p:txBody>
          <a:bodyPr/>
          <a:lstStyle/>
          <a:p>
            <a:fld id="{ADD0F324-6820-0C40-AAFE-F1FC27974856}" type="slidenum">
              <a:rPr lang="en-US" smtClean="0"/>
              <a:t>8</a:t>
            </a:fld>
            <a:endParaRPr lang="en-US"/>
          </a:p>
        </p:txBody>
      </p:sp>
    </p:spTree>
    <p:extLst>
      <p:ext uri="{BB962C8B-B14F-4D97-AF65-F5344CB8AC3E}">
        <p14:creationId xmlns:p14="http://schemas.microsoft.com/office/powerpoint/2010/main" val="40983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time we move our monitor a bit closer to the observer and find another set of targets which correspond to exactly the same pupil positions. </a:t>
            </a:r>
          </a:p>
        </p:txBody>
      </p:sp>
      <p:sp>
        <p:nvSpPr>
          <p:cNvPr id="4" name="Slide Number Placeholder 3"/>
          <p:cNvSpPr>
            <a:spLocks noGrp="1"/>
          </p:cNvSpPr>
          <p:nvPr>
            <p:ph type="sldNum" sz="quarter" idx="10"/>
          </p:nvPr>
        </p:nvSpPr>
        <p:spPr/>
        <p:txBody>
          <a:bodyPr/>
          <a:lstStyle/>
          <a:p>
            <a:fld id="{ADD0F324-6820-0C40-AAFE-F1FC27974856}" type="slidenum">
              <a:rPr lang="en-US" smtClean="0"/>
              <a:t>9</a:t>
            </a:fld>
            <a:endParaRPr lang="en-US"/>
          </a:p>
        </p:txBody>
      </p:sp>
    </p:spTree>
    <p:extLst>
      <p:ext uri="{BB962C8B-B14F-4D97-AF65-F5344CB8AC3E}">
        <p14:creationId xmlns:p14="http://schemas.microsoft.com/office/powerpoint/2010/main" val="409835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B8811C-84E1-5041-BA2B-4B634950EAB0}"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89702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B8811C-84E1-5041-BA2B-4B634950EAB0}"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682930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B8811C-84E1-5041-BA2B-4B634950EAB0}"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475479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B8811C-84E1-5041-BA2B-4B634950EAB0}"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67595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B8811C-84E1-5041-BA2B-4B634950EAB0}"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46155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B8811C-84E1-5041-BA2B-4B634950EAB0}"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16570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B8811C-84E1-5041-BA2B-4B634950EAB0}" type="datetimeFigureOut">
              <a:rPr lang="en-US" smtClean="0"/>
              <a:t>05/10/18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74750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B8811C-84E1-5041-BA2B-4B634950EAB0}" type="datetimeFigureOut">
              <a:rPr lang="en-US" smtClean="0"/>
              <a:t>05/10/18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29198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8811C-84E1-5041-BA2B-4B634950EAB0}" type="datetimeFigureOut">
              <a:rPr lang="en-US" smtClean="0"/>
              <a:t>05/10/18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38413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27542"/>
            <a:ext cx="3008313" cy="96837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8811C-84E1-5041-BA2B-4B634950EAB0}"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3086357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8811C-84E1-5041-BA2B-4B634950EAB0}"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3B0B-3DFB-B74B-A50D-E5C2E600F838}" type="slidenum">
              <a:rPr lang="en-US" smtClean="0"/>
              <a:t>‹#›</a:t>
            </a:fld>
            <a:endParaRPr lang="en-US"/>
          </a:p>
        </p:txBody>
      </p:sp>
    </p:spTree>
    <p:extLst>
      <p:ext uri="{BB962C8B-B14F-4D97-AF65-F5344CB8AC3E}">
        <p14:creationId xmlns:p14="http://schemas.microsoft.com/office/powerpoint/2010/main" val="270314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1EB8811C-84E1-5041-BA2B-4B634950EAB0}" type="datetimeFigureOut">
              <a:rPr lang="en-US" smtClean="0"/>
              <a:t>05/10/18</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356D3B0B-3DFB-B74B-A50D-E5C2E600F838}" type="slidenum">
              <a:rPr lang="en-US" smtClean="0"/>
              <a:t>‹#›</a:t>
            </a:fld>
            <a:endParaRPr lang="en-US"/>
          </a:p>
        </p:txBody>
      </p:sp>
    </p:spTree>
    <p:extLst>
      <p:ext uri="{BB962C8B-B14F-4D97-AF65-F5344CB8AC3E}">
        <p14:creationId xmlns:p14="http://schemas.microsoft.com/office/powerpoint/2010/main" val="4172660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1.jpeg"/><Relationship Id="rId5" Type="http://schemas.openxmlformats.org/officeDocument/2006/relationships/oleObject" Target="../embeddings/oleObject17.bin"/><Relationship Id="rId6" Type="http://schemas.openxmlformats.org/officeDocument/2006/relationships/image" Target="../media/image6.emf"/><Relationship Id="rId7" Type="http://schemas.openxmlformats.org/officeDocument/2006/relationships/oleObject" Target="../embeddings/oleObject18.bin"/><Relationship Id="rId8" Type="http://schemas.openxmlformats.org/officeDocument/2006/relationships/image" Target="../media/image10.emf"/><Relationship Id="rId9" Type="http://schemas.openxmlformats.org/officeDocument/2006/relationships/oleObject" Target="../embeddings/oleObject19.bin"/><Relationship Id="rId10" Type="http://schemas.openxmlformats.org/officeDocument/2006/relationships/image" Target="../media/image11.emf"/><Relationship Id="rId11" Type="http://schemas.openxmlformats.org/officeDocument/2006/relationships/image" Target="../media/image2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3.emf"/><Relationship Id="rId5" Type="http://schemas.openxmlformats.org/officeDocument/2006/relationships/oleObject" Target="../embeddings/oleObject20.bin"/><Relationship Id="rId6" Type="http://schemas.openxmlformats.org/officeDocument/2006/relationships/image" Target="../media/image6.emf"/><Relationship Id="rId7" Type="http://schemas.openxmlformats.org/officeDocument/2006/relationships/oleObject" Target="../embeddings/oleObject21.bin"/><Relationship Id="rId8" Type="http://schemas.openxmlformats.org/officeDocument/2006/relationships/image" Target="../media/image10.emf"/><Relationship Id="rId9" Type="http://schemas.openxmlformats.org/officeDocument/2006/relationships/oleObject" Target="../embeddings/oleObject22.bin"/><Relationship Id="rId10" Type="http://schemas.openxmlformats.org/officeDocument/2006/relationships/image" Target="../media/image11.emf"/><Relationship Id="rId11" Type="http://schemas.openxmlformats.org/officeDocument/2006/relationships/image" Target="../media/image2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JP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oleObject" Target="../embeddings/oleObject1.bin"/><Relationship Id="rId7"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oleObject" Target="../embeddings/oleObject2.bin"/><Relationship Id="rId7"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9.emf"/><Relationship Id="rId5" Type="http://schemas.openxmlformats.org/officeDocument/2006/relationships/image" Target="../media/image12.emf"/><Relationship Id="rId6" Type="http://schemas.openxmlformats.org/officeDocument/2006/relationships/oleObject" Target="../embeddings/oleObject3.bin"/><Relationship Id="rId7" Type="http://schemas.openxmlformats.org/officeDocument/2006/relationships/image" Target="../media/image6.emf"/><Relationship Id="rId8" Type="http://schemas.openxmlformats.org/officeDocument/2006/relationships/oleObject" Target="../embeddings/oleObject4.bin"/><Relationship Id="rId9" Type="http://schemas.openxmlformats.org/officeDocument/2006/relationships/image" Target="../media/image10.emf"/><Relationship Id="rId10" Type="http://schemas.openxmlformats.org/officeDocument/2006/relationships/oleObject" Target="../embeddings/oleObject5.bin"/><Relationship Id="rId11"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1.emf"/><Relationship Id="rId13" Type="http://schemas.openxmlformats.org/officeDocument/2006/relationships/oleObject" Target="../embeddings/oleObject9.bin"/><Relationship Id="rId14" Type="http://schemas.openxmlformats.org/officeDocument/2006/relationships/image" Target="../media/image13.emf"/><Relationship Id="rId15" Type="http://schemas.openxmlformats.org/officeDocument/2006/relationships/oleObject" Target="../embeddings/oleObject10.bin"/><Relationship Id="rId16"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15.emf"/><Relationship Id="rId5" Type="http://schemas.openxmlformats.org/officeDocument/2006/relationships/oleObject" Target="../embeddings/oleObject6.bin"/><Relationship Id="rId6" Type="http://schemas.openxmlformats.org/officeDocument/2006/relationships/image" Target="../media/image6.emf"/><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oleObject" Target="../embeddings/oleObject7.bin"/><Relationship Id="rId10"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8.jpeg"/><Relationship Id="rId5" Type="http://schemas.openxmlformats.org/officeDocument/2006/relationships/image" Target="../media/image19.emf"/><Relationship Id="rId6" Type="http://schemas.openxmlformats.org/officeDocument/2006/relationships/oleObject" Target="../embeddings/oleObject11.bin"/><Relationship Id="rId7" Type="http://schemas.openxmlformats.org/officeDocument/2006/relationships/image" Target="../media/image6.emf"/><Relationship Id="rId8" Type="http://schemas.openxmlformats.org/officeDocument/2006/relationships/oleObject" Target="../embeddings/oleObject12.bin"/><Relationship Id="rId9" Type="http://schemas.openxmlformats.org/officeDocument/2006/relationships/image" Target="../media/image10.emf"/><Relationship Id="rId10" Type="http://schemas.openxmlformats.org/officeDocument/2006/relationships/oleObject" Target="../embeddings/oleObject13.bin"/><Relationship Id="rId11" Type="http://schemas.openxmlformats.org/officeDocument/2006/relationships/image" Target="../media/image1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8.jpeg"/><Relationship Id="rId5" Type="http://schemas.openxmlformats.org/officeDocument/2006/relationships/image" Target="../media/image20.jpeg"/><Relationship Id="rId6" Type="http://schemas.openxmlformats.org/officeDocument/2006/relationships/oleObject" Target="../embeddings/oleObject14.bin"/><Relationship Id="rId7" Type="http://schemas.openxmlformats.org/officeDocument/2006/relationships/image" Target="../media/image6.emf"/><Relationship Id="rId8" Type="http://schemas.openxmlformats.org/officeDocument/2006/relationships/oleObject" Target="../embeddings/oleObject15.bin"/><Relationship Id="rId9" Type="http://schemas.openxmlformats.org/officeDocument/2006/relationships/image" Target="../media/image10.emf"/><Relationship Id="rId10" Type="http://schemas.openxmlformats.org/officeDocument/2006/relationships/oleObject" Target="../embeddings/oleObject16.bin"/><Relationship Id="rId11" Type="http://schemas.openxmlformats.org/officeDocument/2006/relationships/image" Target="../media/image1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9090" y="1271917"/>
            <a:ext cx="7772400" cy="1225021"/>
          </a:xfrm>
        </p:spPr>
        <p:txBody>
          <a:bodyPr>
            <a:normAutofit/>
          </a:bodyPr>
          <a:lstStyle/>
          <a:p>
            <a:pPr algn="l"/>
            <a:r>
              <a:rPr lang="en-US" sz="3600" dirty="0" smtClean="0"/>
              <a:t>3D Eye Tracking in Monocular and Binocular Conditions</a:t>
            </a:r>
            <a:endParaRPr lang="en-US" sz="3600" dirty="0"/>
          </a:p>
        </p:txBody>
      </p:sp>
      <p:sp>
        <p:nvSpPr>
          <p:cNvPr id="3" name="Subtitle 2"/>
          <p:cNvSpPr>
            <a:spLocks noGrp="1"/>
          </p:cNvSpPr>
          <p:nvPr>
            <p:ph type="subTitle" idx="1"/>
          </p:nvPr>
        </p:nvSpPr>
        <p:spPr>
          <a:xfrm>
            <a:off x="732401" y="3876096"/>
            <a:ext cx="7475244" cy="1137054"/>
          </a:xfrm>
          <a:ln>
            <a:noFill/>
          </a:ln>
        </p:spPr>
        <p:txBody>
          <a:bodyPr>
            <a:normAutofit/>
          </a:bodyPr>
          <a:lstStyle/>
          <a:p>
            <a:pPr algn="l"/>
            <a:r>
              <a:rPr lang="en-US" sz="2400" dirty="0" smtClean="0"/>
              <a:t>Xi Wang, Marianne </a:t>
            </a:r>
            <a:r>
              <a:rPr lang="en-US" sz="2400" dirty="0" err="1" smtClean="0"/>
              <a:t>Maertens</a:t>
            </a:r>
            <a:r>
              <a:rPr lang="en-US" sz="2400" dirty="0" smtClean="0"/>
              <a:t>, Marc </a:t>
            </a:r>
            <a:r>
              <a:rPr lang="en-US" sz="2400" dirty="0" err="1" smtClean="0"/>
              <a:t>Alexa</a:t>
            </a:r>
            <a:endParaRPr lang="en-US" sz="2400" dirty="0" smtClean="0"/>
          </a:p>
        </p:txBody>
      </p:sp>
      <p:cxnSp>
        <p:nvCxnSpPr>
          <p:cNvPr id="8" name="Straight Connector 7"/>
          <p:cNvCxnSpPr/>
          <p:nvPr/>
        </p:nvCxnSpPr>
        <p:spPr>
          <a:xfrm flipV="1">
            <a:off x="368293" y="2707113"/>
            <a:ext cx="8680664" cy="449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Subtitle 2"/>
          <p:cNvSpPr txBox="1">
            <a:spLocks/>
          </p:cNvSpPr>
          <p:nvPr/>
        </p:nvSpPr>
        <p:spPr>
          <a:xfrm>
            <a:off x="732401" y="3187733"/>
            <a:ext cx="7475244" cy="579113"/>
          </a:xfrm>
          <a:prstGeom prst="rect">
            <a:avLst/>
          </a:prstGeom>
          <a:ln>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dirty="0" err="1" smtClean="0"/>
              <a:t>Technische</a:t>
            </a:r>
            <a:r>
              <a:rPr lang="en-US" sz="2400" dirty="0" smtClean="0"/>
              <a:t> </a:t>
            </a:r>
            <a:r>
              <a:rPr lang="en-US" sz="2400" dirty="0" err="1" smtClean="0"/>
              <a:t>Universität</a:t>
            </a:r>
            <a:r>
              <a:rPr lang="en-US" sz="2400" dirty="0" smtClean="0"/>
              <a:t> Berlin</a:t>
            </a:r>
            <a:endParaRPr lang="en-US" sz="2400" dirty="0"/>
          </a:p>
        </p:txBody>
      </p:sp>
      <p:pic>
        <p:nvPicPr>
          <p:cNvPr id="12" name="Picture 11" descr="TU-Berlin-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205" y="2953154"/>
            <a:ext cx="1109186" cy="813692"/>
          </a:xfrm>
          <a:prstGeom prst="rect">
            <a:avLst/>
          </a:prstGeom>
        </p:spPr>
      </p:pic>
      <p:pic>
        <p:nvPicPr>
          <p:cNvPr id="4" name="Picture 3" descr="ece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060" y="1"/>
            <a:ext cx="3077940" cy="918788"/>
          </a:xfrm>
          <a:prstGeom prst="rect">
            <a:avLst/>
          </a:prstGeom>
        </p:spPr>
      </p:pic>
    </p:spTree>
    <p:extLst>
      <p:ext uri="{BB962C8B-B14F-4D97-AF65-F5344CB8AC3E}">
        <p14:creationId xmlns:p14="http://schemas.microsoft.com/office/powerpoint/2010/main" val="42022152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79" cy="3959998"/>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3117975531"/>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50071"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2774950"/>
                        <a:ext cx="114300" cy="165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68721967"/>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50072" name="Equation" r:id="rId7" imgW="419100" imgH="215900" progId="Equation.3">
                  <p:embed/>
                </p:oleObj>
              </mc:Choice>
              <mc:Fallback>
                <p:oleObj name="Equation" r:id="rId7" imgW="419100" imgH="215900" progId="Equation.3">
                  <p:embed/>
                  <p:pic>
                    <p:nvPicPr>
                      <p:cNvPr id="0" name=""/>
                      <p:cNvPicPr/>
                      <p:nvPr/>
                    </p:nvPicPr>
                    <p:blipFill>
                      <a:blip r:embed="rId8"/>
                      <a:stretch>
                        <a:fillRect/>
                      </a:stretch>
                    </p:blipFill>
                    <p:spPr>
                      <a:xfrm>
                        <a:off x="5725865" y="1324766"/>
                        <a:ext cx="934910" cy="48162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74588797"/>
              </p:ext>
            </p:extLst>
          </p:nvPr>
        </p:nvGraphicFramePr>
        <p:xfrm>
          <a:off x="5725865" y="2155825"/>
          <a:ext cx="935037" cy="425450"/>
        </p:xfrm>
        <a:graphic>
          <a:graphicData uri="http://schemas.openxmlformats.org/presentationml/2006/ole">
            <mc:AlternateContent xmlns:mc="http://schemas.openxmlformats.org/markup-compatibility/2006">
              <mc:Choice xmlns:v="urn:schemas-microsoft-com:vml" Requires="v">
                <p:oleObj spid="_x0000_s50073" name="Equation" r:id="rId9" imgW="419100" imgH="190500" progId="Equation.3">
                  <p:embed/>
                </p:oleObj>
              </mc:Choice>
              <mc:Fallback>
                <p:oleObj name="Equation" r:id="rId9" imgW="419100" imgH="190500" progId="Equation.3">
                  <p:embed/>
                  <p:pic>
                    <p:nvPicPr>
                      <p:cNvPr id="0" name=""/>
                      <p:cNvPicPr/>
                      <p:nvPr/>
                    </p:nvPicPr>
                    <p:blipFill>
                      <a:blip r:embed="rId10"/>
                      <a:stretch>
                        <a:fillRect/>
                      </a:stretch>
                    </p:blipFill>
                    <p:spPr>
                      <a:xfrm>
                        <a:off x="5725865" y="2155825"/>
                        <a:ext cx="935037" cy="425450"/>
                      </a:xfrm>
                      <a:prstGeom prst="rect">
                        <a:avLst/>
                      </a:prstGeom>
                    </p:spPr>
                  </p:pic>
                </p:oleObj>
              </mc:Fallback>
            </mc:AlternateContent>
          </a:graphicData>
        </a:graphic>
      </p:graphicFrame>
      <p:sp>
        <p:nvSpPr>
          <p:cNvPr id="8" name="TextBox 7"/>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0" name="TextBox 9"/>
          <p:cNvSpPr txBox="1"/>
          <p:nvPr/>
        </p:nvSpPr>
        <p:spPr>
          <a:xfrm>
            <a:off x="6729177" y="2119609"/>
            <a:ext cx="1707469" cy="461665"/>
          </a:xfrm>
          <a:prstGeom prst="rect">
            <a:avLst/>
          </a:prstGeom>
          <a:noFill/>
        </p:spPr>
        <p:txBody>
          <a:bodyPr wrap="none" rtlCol="0">
            <a:spAutoFit/>
          </a:bodyPr>
          <a:lstStyle/>
          <a:p>
            <a:r>
              <a:rPr lang="en-US" sz="2400" dirty="0" smtClean="0"/>
              <a:t>Eye position</a:t>
            </a:r>
            <a:endParaRPr lang="en-US" sz="2400" dirty="0"/>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217" y="1181366"/>
            <a:ext cx="5356677" cy="3959998"/>
          </a:xfrm>
          <a:prstGeom prst="rect">
            <a:avLst/>
          </a:prstGeom>
        </p:spPr>
      </p:pic>
      <p:sp>
        <p:nvSpPr>
          <p:cNvPr id="3" name="TextBox 2"/>
          <p:cNvSpPr txBox="1"/>
          <p:nvPr/>
        </p:nvSpPr>
        <p:spPr>
          <a:xfrm>
            <a:off x="7782560" y="397256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66241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79" cy="3959998"/>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687110685"/>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58711"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2774950"/>
                        <a:ext cx="114300" cy="165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68796914"/>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58712" name="Equation" r:id="rId7" imgW="419100" imgH="215900" progId="Equation.3">
                  <p:embed/>
                </p:oleObj>
              </mc:Choice>
              <mc:Fallback>
                <p:oleObj name="Equation" r:id="rId7" imgW="419100" imgH="215900" progId="Equation.3">
                  <p:embed/>
                  <p:pic>
                    <p:nvPicPr>
                      <p:cNvPr id="0" name=""/>
                      <p:cNvPicPr/>
                      <p:nvPr/>
                    </p:nvPicPr>
                    <p:blipFill>
                      <a:blip r:embed="rId8"/>
                      <a:stretch>
                        <a:fillRect/>
                      </a:stretch>
                    </p:blipFill>
                    <p:spPr>
                      <a:xfrm>
                        <a:off x="5725865" y="1324766"/>
                        <a:ext cx="934910" cy="48162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7622914"/>
              </p:ext>
            </p:extLst>
          </p:nvPr>
        </p:nvGraphicFramePr>
        <p:xfrm>
          <a:off x="5725865" y="2155825"/>
          <a:ext cx="935037" cy="425450"/>
        </p:xfrm>
        <a:graphic>
          <a:graphicData uri="http://schemas.openxmlformats.org/presentationml/2006/ole">
            <mc:AlternateContent xmlns:mc="http://schemas.openxmlformats.org/markup-compatibility/2006">
              <mc:Choice xmlns:v="urn:schemas-microsoft-com:vml" Requires="v">
                <p:oleObj spid="_x0000_s58713" name="Equation" r:id="rId9" imgW="419100" imgH="190500" progId="Equation.3">
                  <p:embed/>
                </p:oleObj>
              </mc:Choice>
              <mc:Fallback>
                <p:oleObj name="Equation" r:id="rId9" imgW="419100" imgH="190500" progId="Equation.3">
                  <p:embed/>
                  <p:pic>
                    <p:nvPicPr>
                      <p:cNvPr id="0" name=""/>
                      <p:cNvPicPr/>
                      <p:nvPr/>
                    </p:nvPicPr>
                    <p:blipFill>
                      <a:blip r:embed="rId10"/>
                      <a:stretch>
                        <a:fillRect/>
                      </a:stretch>
                    </p:blipFill>
                    <p:spPr>
                      <a:xfrm>
                        <a:off x="5725865" y="2155825"/>
                        <a:ext cx="935037" cy="425450"/>
                      </a:xfrm>
                      <a:prstGeom prst="rect">
                        <a:avLst/>
                      </a:prstGeom>
                    </p:spPr>
                  </p:pic>
                </p:oleObj>
              </mc:Fallback>
            </mc:AlternateContent>
          </a:graphicData>
        </a:graphic>
      </p:graphicFrame>
      <p:sp>
        <p:nvSpPr>
          <p:cNvPr id="8" name="TextBox 7"/>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0" name="TextBox 9"/>
          <p:cNvSpPr txBox="1"/>
          <p:nvPr/>
        </p:nvSpPr>
        <p:spPr>
          <a:xfrm>
            <a:off x="6729177" y="2119609"/>
            <a:ext cx="1707469" cy="461665"/>
          </a:xfrm>
          <a:prstGeom prst="rect">
            <a:avLst/>
          </a:prstGeom>
          <a:noFill/>
        </p:spPr>
        <p:txBody>
          <a:bodyPr wrap="none" rtlCol="0">
            <a:spAutoFit/>
          </a:bodyPr>
          <a:lstStyle/>
          <a:p>
            <a:r>
              <a:rPr lang="en-US" sz="2400" dirty="0" smtClean="0"/>
              <a:t>Eye position</a:t>
            </a:r>
            <a:endParaRPr lang="en-US" sz="2400" dirty="0"/>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215" y="1181366"/>
            <a:ext cx="5356677" cy="3959998"/>
          </a:xfrm>
          <a:prstGeom prst="rect">
            <a:avLst/>
          </a:prstGeom>
        </p:spPr>
      </p:pic>
    </p:spTree>
    <p:extLst>
      <p:ext uri="{BB962C8B-B14F-4D97-AF65-F5344CB8AC3E}">
        <p14:creationId xmlns:p14="http://schemas.microsoft.com/office/powerpoint/2010/main" val="73475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Solution: Eye tracking in 3D</a:t>
            </a:r>
            <a:endParaRPr lang="en-US" sz="3600" dirty="0"/>
          </a:p>
        </p:txBody>
      </p:sp>
      <p:sp>
        <p:nvSpPr>
          <p:cNvPr id="3" name="Content Placeholder 2"/>
          <p:cNvSpPr>
            <a:spLocks noGrp="1"/>
          </p:cNvSpPr>
          <p:nvPr>
            <p:ph idx="1"/>
          </p:nvPr>
        </p:nvSpPr>
        <p:spPr/>
        <p:txBody>
          <a:bodyPr>
            <a:normAutofit/>
          </a:bodyPr>
          <a:lstStyle/>
          <a:p>
            <a:r>
              <a:rPr lang="en-US" sz="2800" dirty="0" smtClean="0"/>
              <a:t>Need: </a:t>
            </a:r>
            <a:r>
              <a:rPr lang="en-US" sz="2400" dirty="0" smtClean="0"/>
              <a:t>pupil positions + positions of stimuli</a:t>
            </a:r>
            <a:endParaRPr lang="en-US" sz="2000" dirty="0" smtClean="0"/>
          </a:p>
        </p:txBody>
      </p:sp>
      <p:pic>
        <p:nvPicPr>
          <p:cNvPr id="4" name="Picture 3" descr="apparatus-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38" y="2136344"/>
            <a:ext cx="6975000" cy="3240000"/>
          </a:xfrm>
          <a:prstGeom prst="rect">
            <a:avLst/>
          </a:prstGeom>
        </p:spPr>
      </p:pic>
      <p:pic>
        <p:nvPicPr>
          <p:cNvPr id="5" name="Picture 4" descr="apparatus-0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38" y="2136344"/>
            <a:ext cx="6975000" cy="3240000"/>
          </a:xfrm>
          <a:prstGeom prst="rect">
            <a:avLst/>
          </a:prstGeom>
        </p:spPr>
      </p:pic>
      <p:pic>
        <p:nvPicPr>
          <p:cNvPr id="6" name="Picture 5" descr="apparatus-0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38" y="2136344"/>
            <a:ext cx="6975000" cy="3240000"/>
          </a:xfrm>
          <a:prstGeom prst="rect">
            <a:avLst/>
          </a:prstGeom>
        </p:spPr>
      </p:pic>
      <p:sp>
        <p:nvSpPr>
          <p:cNvPr id="7" name="TextBox 6"/>
          <p:cNvSpPr txBox="1"/>
          <p:nvPr/>
        </p:nvSpPr>
        <p:spPr>
          <a:xfrm>
            <a:off x="4500718" y="1952529"/>
            <a:ext cx="4186082" cy="830997"/>
          </a:xfrm>
          <a:prstGeom prst="rect">
            <a:avLst/>
          </a:prstGeom>
          <a:noFill/>
        </p:spPr>
        <p:txBody>
          <a:bodyPr wrap="square" rtlCol="0">
            <a:spAutoFit/>
          </a:bodyPr>
          <a:lstStyle/>
          <a:p>
            <a:r>
              <a:rPr lang="en-US" sz="2400" dirty="0" smtClean="0"/>
              <a:t>Visible spectrum: </a:t>
            </a:r>
            <a:r>
              <a:rPr lang="en-US" sz="2400" dirty="0" err="1" smtClean="0"/>
              <a:t>fiducial</a:t>
            </a:r>
            <a:endParaRPr lang="en-US" sz="2400" dirty="0" smtClean="0"/>
          </a:p>
          <a:p>
            <a:r>
              <a:rPr lang="en-US" sz="2400" dirty="0" smtClean="0"/>
              <a:t>Infrared:                multi-camera</a:t>
            </a:r>
            <a:endParaRPr lang="en-US" sz="2400" dirty="0"/>
          </a:p>
        </p:txBody>
      </p:sp>
      <p:sp>
        <p:nvSpPr>
          <p:cNvPr id="8" name="TextBox 7"/>
          <p:cNvSpPr txBox="1"/>
          <p:nvPr/>
        </p:nvSpPr>
        <p:spPr>
          <a:xfrm>
            <a:off x="4500718" y="2831838"/>
            <a:ext cx="4186082" cy="461665"/>
          </a:xfrm>
          <a:prstGeom prst="rect">
            <a:avLst/>
          </a:prstGeom>
          <a:noFill/>
        </p:spPr>
        <p:txBody>
          <a:bodyPr wrap="square" rtlCol="0">
            <a:spAutoFit/>
          </a:bodyPr>
          <a:lstStyle/>
          <a:p>
            <a:r>
              <a:rPr lang="en-US" sz="2400" dirty="0" smtClean="0"/>
              <a:t>Synchronization</a:t>
            </a:r>
          </a:p>
        </p:txBody>
      </p:sp>
    </p:spTree>
    <p:extLst>
      <p:ext uri="{BB962C8B-B14F-4D97-AF65-F5344CB8AC3E}">
        <p14:creationId xmlns:p14="http://schemas.microsoft.com/office/powerpoint/2010/main" val="1576124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Solution: Eye tracking in 3D</a:t>
            </a:r>
            <a:endParaRPr lang="en-US" sz="3600" dirty="0"/>
          </a:p>
        </p:txBody>
      </p:sp>
      <p:sp>
        <p:nvSpPr>
          <p:cNvPr id="3" name="Content Placeholder 2"/>
          <p:cNvSpPr>
            <a:spLocks noGrp="1"/>
          </p:cNvSpPr>
          <p:nvPr>
            <p:ph idx="1"/>
          </p:nvPr>
        </p:nvSpPr>
        <p:spPr/>
        <p:txBody>
          <a:bodyPr>
            <a:normAutofit/>
          </a:bodyPr>
          <a:lstStyle/>
          <a:p>
            <a:r>
              <a:rPr lang="en-US" sz="2800" dirty="0" smtClean="0"/>
              <a:t>Need: </a:t>
            </a:r>
            <a:r>
              <a:rPr lang="en-US" sz="2400" dirty="0" smtClean="0"/>
              <a:t>pupil positions + positions of stimulus</a:t>
            </a:r>
            <a:endParaRPr lang="en-US"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38" y="2136344"/>
            <a:ext cx="6975000" cy="3240000"/>
          </a:xfrm>
          <a:prstGeom prst="rect">
            <a:avLst/>
          </a:prstGeom>
        </p:spPr>
      </p:pic>
      <p:pic>
        <p:nvPicPr>
          <p:cNvPr id="6" name="Picture 5" descr="Artboard 1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544" y="1991123"/>
            <a:ext cx="1880288" cy="1080000"/>
          </a:xfrm>
          <a:prstGeom prst="rect">
            <a:avLst/>
          </a:prstGeom>
        </p:spPr>
      </p:pic>
    </p:spTree>
    <p:extLst>
      <p:ext uri="{BB962C8B-B14F-4D97-AF65-F5344CB8AC3E}">
        <p14:creationId xmlns:p14="http://schemas.microsoft.com/office/powerpoint/2010/main" val="4030123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38" y="2136344"/>
            <a:ext cx="6975000" cy="3240000"/>
          </a:xfrm>
          <a:prstGeom prst="rect">
            <a:avLst/>
          </a:prstGeom>
        </p:spPr>
      </p:pic>
      <p:pic>
        <p:nvPicPr>
          <p:cNvPr id="14" name="Picture 13" descr="super_gla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494" y="1558675"/>
            <a:ext cx="2166260" cy="1155338"/>
          </a:xfrm>
          <a:prstGeom prst="rect">
            <a:avLst/>
          </a:prstGeom>
        </p:spPr>
      </p:pic>
      <p:sp>
        <p:nvSpPr>
          <p:cNvPr id="2" name="Title 1"/>
          <p:cNvSpPr>
            <a:spLocks noGrp="1"/>
          </p:cNvSpPr>
          <p:nvPr>
            <p:ph type="title"/>
          </p:nvPr>
        </p:nvSpPr>
        <p:spPr/>
        <p:txBody>
          <a:bodyPr>
            <a:normAutofit/>
          </a:bodyPr>
          <a:lstStyle/>
          <a:p>
            <a:pPr algn="l"/>
            <a:r>
              <a:rPr lang="en-US" sz="3600" dirty="0" smtClean="0"/>
              <a:t>Solution: Eye tracking in 3D</a:t>
            </a:r>
            <a:endParaRPr lang="en-US" sz="3600" dirty="0"/>
          </a:p>
        </p:txBody>
      </p:sp>
      <p:sp>
        <p:nvSpPr>
          <p:cNvPr id="3" name="Content Placeholder 2"/>
          <p:cNvSpPr>
            <a:spLocks noGrp="1"/>
          </p:cNvSpPr>
          <p:nvPr>
            <p:ph idx="1"/>
          </p:nvPr>
        </p:nvSpPr>
        <p:spPr/>
        <p:txBody>
          <a:bodyPr>
            <a:normAutofit/>
          </a:bodyPr>
          <a:lstStyle/>
          <a:p>
            <a:r>
              <a:rPr lang="en-US" sz="2800" dirty="0" smtClean="0"/>
              <a:t>Need: </a:t>
            </a:r>
            <a:r>
              <a:rPr lang="en-US" sz="2400" dirty="0" smtClean="0"/>
              <a:t>pupil positions + positions of stimulus</a:t>
            </a:r>
            <a:endParaRPr lang="en-US" sz="2000" dirty="0" smtClean="0"/>
          </a:p>
        </p:txBody>
      </p:sp>
      <p:sp>
        <p:nvSpPr>
          <p:cNvPr id="13" name="TextBox 12"/>
          <p:cNvSpPr txBox="1"/>
          <p:nvPr/>
        </p:nvSpPr>
        <p:spPr>
          <a:xfrm>
            <a:off x="6552656" y="3614888"/>
            <a:ext cx="1379968" cy="369332"/>
          </a:xfrm>
          <a:prstGeom prst="rect">
            <a:avLst/>
          </a:prstGeom>
          <a:noFill/>
        </p:spPr>
        <p:txBody>
          <a:bodyPr wrap="none" rtlCol="0">
            <a:spAutoFit/>
          </a:bodyPr>
          <a:lstStyle/>
          <a:p>
            <a:r>
              <a:rPr lang="en-US" dirty="0" smtClean="0"/>
              <a:t>Shutter glass</a:t>
            </a:r>
            <a:endParaRPr lang="en-US" dirty="0"/>
          </a:p>
        </p:txBody>
      </p:sp>
      <p:pic>
        <p:nvPicPr>
          <p:cNvPr id="8" name="Picture 7" descr="DSC_135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069" y="1772484"/>
            <a:ext cx="3313196" cy="2211736"/>
          </a:xfrm>
          <a:prstGeom prst="rect">
            <a:avLst/>
          </a:prstGeom>
        </p:spPr>
      </p:pic>
    </p:spTree>
    <p:extLst>
      <p:ext uri="{BB962C8B-B14F-4D97-AF65-F5344CB8AC3E}">
        <p14:creationId xmlns:p14="http://schemas.microsoft.com/office/powerpoint/2010/main" val="1430975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6" presetClass="emph" presetSubtype="0" fill="hold" nodeType="afterEffect">
                                  <p:stCondLst>
                                    <p:cond delay="1000"/>
                                  </p:stCondLst>
                                  <p:childTnLst>
                                    <p:animScale>
                                      <p:cBhvr>
                                        <p:cTn id="17"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Pilot Study</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022083"/>
              </p:ext>
            </p:extLst>
          </p:nvPr>
        </p:nvGraphicFramePr>
        <p:xfrm>
          <a:off x="457200" y="1333500"/>
          <a:ext cx="8229600" cy="37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6631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Preliminary Results</a:t>
            </a:r>
            <a:endParaRPr lang="en-US" sz="3600" dirty="0"/>
          </a:p>
        </p:txBody>
      </p:sp>
      <p:pic>
        <p:nvPicPr>
          <p:cNvPr id="3" name="Picture 2" descr="Artboard 3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67" y="1045901"/>
            <a:ext cx="4374000" cy="4320000"/>
          </a:xfrm>
          <a:prstGeom prst="rect">
            <a:avLst/>
          </a:prstGeom>
        </p:spPr>
      </p:pic>
      <p:pic>
        <p:nvPicPr>
          <p:cNvPr id="4" name="Picture 3" descr="Artboard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871" y="1045902"/>
            <a:ext cx="4374000" cy="4320000"/>
          </a:xfrm>
          <a:prstGeom prst="rect">
            <a:avLst/>
          </a:prstGeom>
        </p:spPr>
      </p:pic>
    </p:spTree>
    <p:extLst>
      <p:ext uri="{BB962C8B-B14F-4D97-AF65-F5344CB8AC3E}">
        <p14:creationId xmlns:p14="http://schemas.microsoft.com/office/powerpoint/2010/main" val="2467478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Conclusion / Outlook </a:t>
            </a:r>
            <a:endParaRPr lang="en-US" sz="3600" dirty="0"/>
          </a:p>
        </p:txBody>
      </p:sp>
      <p:sp>
        <p:nvSpPr>
          <p:cNvPr id="6" name="Content Placeholder 2"/>
          <p:cNvSpPr>
            <a:spLocks noGrp="1"/>
          </p:cNvSpPr>
          <p:nvPr>
            <p:ph idx="1"/>
          </p:nvPr>
        </p:nvSpPr>
        <p:spPr>
          <a:xfrm>
            <a:off x="457200" y="1333500"/>
            <a:ext cx="8229600" cy="3771636"/>
          </a:xfrm>
        </p:spPr>
        <p:txBody>
          <a:bodyPr>
            <a:normAutofit/>
          </a:bodyPr>
          <a:lstStyle/>
          <a:p>
            <a:r>
              <a:rPr lang="en-US" sz="2800" dirty="0" smtClean="0"/>
              <a:t>3D eye tracking setup</a:t>
            </a:r>
          </a:p>
          <a:p>
            <a:pPr lvl="1"/>
            <a:r>
              <a:rPr lang="en-US" sz="2400" dirty="0"/>
              <a:t>Map 3D point in space to eye orientation/pupil </a:t>
            </a:r>
            <a:r>
              <a:rPr lang="en-US" sz="2400" dirty="0" smtClean="0"/>
              <a:t>position</a:t>
            </a:r>
            <a:endParaRPr lang="en-US" sz="2800" dirty="0" smtClean="0"/>
          </a:p>
          <a:p>
            <a:pPr lvl="1"/>
            <a:r>
              <a:rPr lang="en-US" sz="2400" dirty="0"/>
              <a:t>Practical problems</a:t>
            </a:r>
          </a:p>
          <a:p>
            <a:pPr lvl="2"/>
            <a:r>
              <a:rPr lang="en-US" sz="2000" dirty="0"/>
              <a:t>Interference </a:t>
            </a:r>
          </a:p>
          <a:p>
            <a:pPr lvl="2"/>
            <a:r>
              <a:rPr lang="en-US" sz="2000" dirty="0"/>
              <a:t>Outliers &amp; </a:t>
            </a:r>
            <a:r>
              <a:rPr lang="en-US" sz="2000" dirty="0" smtClean="0"/>
              <a:t>Noise</a:t>
            </a:r>
            <a:endParaRPr lang="en-US" sz="2800" dirty="0" smtClean="0"/>
          </a:p>
          <a:p>
            <a:r>
              <a:rPr lang="en-US" sz="2800" dirty="0" smtClean="0"/>
              <a:t>Indicate difference between monocular and binocular viewing </a:t>
            </a:r>
          </a:p>
          <a:p>
            <a:r>
              <a:rPr lang="en-US" sz="2800" dirty="0" smtClean="0"/>
              <a:t>Need more data</a:t>
            </a:r>
            <a:endParaRPr lang="en-US" sz="2800" dirty="0"/>
          </a:p>
        </p:txBody>
      </p:sp>
    </p:spTree>
    <p:extLst>
      <p:ext uri="{BB962C8B-B14F-4D97-AF65-F5344CB8AC3E}">
        <p14:creationId xmlns:p14="http://schemas.microsoft.com/office/powerpoint/2010/main" val="759101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9090" y="445800"/>
            <a:ext cx="7772400" cy="12250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3D Eye Tracking in Monocular and Binocular Conditions</a:t>
            </a:r>
            <a:endParaRPr lang="en-US" sz="3600" dirty="0"/>
          </a:p>
        </p:txBody>
      </p:sp>
      <p:pic>
        <p:nvPicPr>
          <p:cNvPr id="6" name="Picture 5" descr="marianne.png"/>
          <p:cNvPicPr>
            <a:picLocks noChangeAspect="1"/>
          </p:cNvPicPr>
          <p:nvPr/>
        </p:nvPicPr>
        <p:blipFill rotWithShape="1">
          <a:blip r:embed="rId3">
            <a:extLst>
              <a:ext uri="{28A0092B-C50C-407E-A947-70E740481C1C}">
                <a14:useLocalDpi xmlns:a14="http://schemas.microsoft.com/office/drawing/2010/main" val="0"/>
              </a:ext>
            </a:extLst>
          </a:blip>
          <a:srcRect l="19321" r="14517"/>
          <a:stretch/>
        </p:blipFill>
        <p:spPr>
          <a:xfrm>
            <a:off x="1121999" y="2152617"/>
            <a:ext cx="1391198" cy="2102728"/>
          </a:xfrm>
          <a:prstGeom prst="rect">
            <a:avLst/>
          </a:prstGeom>
        </p:spPr>
      </p:pic>
      <p:pic>
        <p:nvPicPr>
          <p:cNvPr id="7" name="Picture 6" descr="TUB-AlexaProf.Marc_.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009" y="2152617"/>
            <a:ext cx="1396588" cy="2102728"/>
          </a:xfrm>
          <a:prstGeom prst="rect">
            <a:avLst/>
          </a:prstGeom>
        </p:spPr>
      </p:pic>
      <p:sp>
        <p:nvSpPr>
          <p:cNvPr id="8" name="TextBox 7"/>
          <p:cNvSpPr txBox="1"/>
          <p:nvPr/>
        </p:nvSpPr>
        <p:spPr>
          <a:xfrm>
            <a:off x="2617784" y="2346959"/>
            <a:ext cx="2111463" cy="369332"/>
          </a:xfrm>
          <a:prstGeom prst="rect">
            <a:avLst/>
          </a:prstGeom>
          <a:noFill/>
        </p:spPr>
        <p:txBody>
          <a:bodyPr wrap="none" rtlCol="0">
            <a:spAutoFit/>
          </a:bodyPr>
          <a:lstStyle/>
          <a:p>
            <a:r>
              <a:rPr lang="en-US" dirty="0" smtClean="0"/>
              <a:t>Marianne </a:t>
            </a:r>
            <a:r>
              <a:rPr lang="en-US" dirty="0" err="1" smtClean="0"/>
              <a:t>Maertens</a:t>
            </a:r>
            <a:endParaRPr lang="en-US" dirty="0" smtClean="0"/>
          </a:p>
        </p:txBody>
      </p:sp>
      <p:sp>
        <p:nvSpPr>
          <p:cNvPr id="9" name="TextBox 8"/>
          <p:cNvSpPr txBox="1"/>
          <p:nvPr/>
        </p:nvSpPr>
        <p:spPr>
          <a:xfrm>
            <a:off x="6596214" y="2346959"/>
            <a:ext cx="1234796" cy="369332"/>
          </a:xfrm>
          <a:prstGeom prst="rect">
            <a:avLst/>
          </a:prstGeom>
          <a:noFill/>
        </p:spPr>
        <p:txBody>
          <a:bodyPr wrap="none" rtlCol="0">
            <a:spAutoFit/>
          </a:bodyPr>
          <a:lstStyle/>
          <a:p>
            <a:r>
              <a:rPr lang="en-US" dirty="0" smtClean="0"/>
              <a:t>Marc </a:t>
            </a:r>
            <a:r>
              <a:rPr lang="en-US" dirty="0" err="1" smtClean="0"/>
              <a:t>Alexa</a:t>
            </a:r>
            <a:endParaRPr lang="en-US" dirty="0" smtClean="0"/>
          </a:p>
        </p:txBody>
      </p:sp>
      <p:sp>
        <p:nvSpPr>
          <p:cNvPr id="10" name="TextBox 9"/>
          <p:cNvSpPr txBox="1"/>
          <p:nvPr/>
        </p:nvSpPr>
        <p:spPr>
          <a:xfrm>
            <a:off x="6571158" y="2915004"/>
            <a:ext cx="2058939" cy="646331"/>
          </a:xfrm>
          <a:prstGeom prst="rect">
            <a:avLst/>
          </a:prstGeom>
          <a:noFill/>
        </p:spPr>
        <p:txBody>
          <a:bodyPr wrap="none" rtlCol="0">
            <a:spAutoFit/>
          </a:bodyPr>
          <a:lstStyle/>
          <a:p>
            <a:r>
              <a:rPr lang="en-US" dirty="0" smtClean="0"/>
              <a:t>Computer Graphics, </a:t>
            </a:r>
          </a:p>
          <a:p>
            <a:r>
              <a:rPr lang="en-US" dirty="0" smtClean="0"/>
              <a:t>TU Berlin</a:t>
            </a:r>
          </a:p>
        </p:txBody>
      </p:sp>
      <p:sp>
        <p:nvSpPr>
          <p:cNvPr id="11" name="TextBox 10"/>
          <p:cNvSpPr txBox="1"/>
          <p:nvPr/>
        </p:nvSpPr>
        <p:spPr>
          <a:xfrm>
            <a:off x="2630398" y="2906796"/>
            <a:ext cx="2300705" cy="646331"/>
          </a:xfrm>
          <a:prstGeom prst="rect">
            <a:avLst/>
          </a:prstGeom>
          <a:noFill/>
        </p:spPr>
        <p:txBody>
          <a:bodyPr wrap="none" rtlCol="0">
            <a:spAutoFit/>
          </a:bodyPr>
          <a:lstStyle/>
          <a:p>
            <a:r>
              <a:rPr lang="en-US" dirty="0" err="1" smtClean="0"/>
              <a:t>Modelling</a:t>
            </a:r>
            <a:r>
              <a:rPr lang="en-US" dirty="0" smtClean="0"/>
              <a:t> of Cognitive </a:t>
            </a:r>
          </a:p>
          <a:p>
            <a:r>
              <a:rPr lang="en-US" dirty="0" smtClean="0"/>
              <a:t>Processes, TU Berlin</a:t>
            </a:r>
          </a:p>
        </p:txBody>
      </p:sp>
      <p:sp>
        <p:nvSpPr>
          <p:cNvPr id="13" name="TextBox 12"/>
          <p:cNvSpPr txBox="1"/>
          <p:nvPr/>
        </p:nvSpPr>
        <p:spPr>
          <a:xfrm>
            <a:off x="4426449" y="4668337"/>
            <a:ext cx="4101153" cy="523220"/>
          </a:xfrm>
          <a:prstGeom prst="rect">
            <a:avLst/>
          </a:prstGeom>
          <a:noFill/>
        </p:spPr>
        <p:txBody>
          <a:bodyPr wrap="none" rtlCol="0">
            <a:spAutoFit/>
          </a:bodyPr>
          <a:lstStyle/>
          <a:p>
            <a:r>
              <a:rPr lang="en-US" sz="2800" b="1" dirty="0" smtClean="0">
                <a:solidFill>
                  <a:srgbClr val="FF6600"/>
                </a:solidFill>
              </a:rPr>
              <a:t>Thanks for your attention! </a:t>
            </a:r>
            <a:endParaRPr lang="en-US" sz="2800" b="1" dirty="0">
              <a:solidFill>
                <a:srgbClr val="FF6600"/>
              </a:solidFill>
            </a:endParaRPr>
          </a:p>
        </p:txBody>
      </p:sp>
      <p:sp>
        <p:nvSpPr>
          <p:cNvPr id="2" name="TextBox 1"/>
          <p:cNvSpPr txBox="1"/>
          <p:nvPr/>
        </p:nvSpPr>
        <p:spPr>
          <a:xfrm>
            <a:off x="1078943" y="4467923"/>
            <a:ext cx="3027132" cy="461665"/>
          </a:xfrm>
          <a:prstGeom prst="rect">
            <a:avLst/>
          </a:prstGeom>
          <a:noFill/>
        </p:spPr>
        <p:txBody>
          <a:bodyPr wrap="square" rtlCol="0">
            <a:spAutoFit/>
          </a:bodyPr>
          <a:lstStyle/>
          <a:p>
            <a:r>
              <a:rPr lang="en-US" sz="2400" dirty="0" err="1"/>
              <a:t>x</a:t>
            </a:r>
            <a:r>
              <a:rPr lang="en-US" sz="2400" dirty="0" err="1" smtClean="0"/>
              <a:t>i.wang@tu-berlin.de</a:t>
            </a:r>
            <a:endParaRPr lang="en-US" sz="2400" dirty="0"/>
          </a:p>
        </p:txBody>
      </p:sp>
    </p:spTree>
    <p:extLst>
      <p:ext uri="{BB962C8B-B14F-4D97-AF65-F5344CB8AC3E}">
        <p14:creationId xmlns:p14="http://schemas.microsoft.com/office/powerpoint/2010/main" val="37254212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22869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Motivation: eye tracking for 3D stimuli</a:t>
            </a:r>
            <a:endParaRPr lang="en-US" sz="3600" dirty="0"/>
          </a:p>
        </p:txBody>
      </p:sp>
      <p:sp>
        <p:nvSpPr>
          <p:cNvPr id="14" name="TextBox 13"/>
          <p:cNvSpPr txBox="1"/>
          <p:nvPr/>
        </p:nvSpPr>
        <p:spPr>
          <a:xfrm>
            <a:off x="4384374" y="4721155"/>
            <a:ext cx="4412010" cy="646331"/>
          </a:xfrm>
          <a:prstGeom prst="rect">
            <a:avLst/>
          </a:prstGeom>
          <a:noFill/>
        </p:spPr>
        <p:txBody>
          <a:bodyPr wrap="none" rtlCol="0">
            <a:spAutoFit/>
          </a:bodyPr>
          <a:lstStyle/>
          <a:p>
            <a:r>
              <a:rPr lang="en-US" sz="3600" b="1" dirty="0" smtClean="0">
                <a:solidFill>
                  <a:schemeClr val="accent6"/>
                </a:solidFill>
              </a:rPr>
              <a:t>Can we use </a:t>
            </a:r>
            <a:r>
              <a:rPr lang="en-US" sz="3600" b="1" dirty="0" err="1" smtClean="0">
                <a:solidFill>
                  <a:schemeClr val="accent6"/>
                </a:solidFill>
              </a:rPr>
              <a:t>vergence</a:t>
            </a:r>
            <a:r>
              <a:rPr lang="en-US" sz="3600" b="1" dirty="0" smtClean="0">
                <a:solidFill>
                  <a:schemeClr val="accent6"/>
                </a:solidFill>
              </a:rPr>
              <a:t>?</a:t>
            </a:r>
            <a:endParaRPr lang="en-US" sz="3600" b="1" dirty="0">
              <a:solidFill>
                <a:schemeClr val="accent6"/>
              </a:solidFill>
            </a:endParaRPr>
          </a:p>
        </p:txBody>
      </p:sp>
      <p:pic>
        <p:nvPicPr>
          <p:cNvPr id="3" name="Picture 2" descr="printed.jpg"/>
          <p:cNvPicPr>
            <a:picLocks noChangeAspect="1"/>
          </p:cNvPicPr>
          <p:nvPr/>
        </p:nvPicPr>
        <p:blipFill rotWithShape="1">
          <a:blip r:embed="rId3">
            <a:extLst>
              <a:ext uri="{28A0092B-C50C-407E-A947-70E740481C1C}">
                <a14:useLocalDpi xmlns:a14="http://schemas.microsoft.com/office/drawing/2010/main" val="0"/>
              </a:ext>
            </a:extLst>
          </a:blip>
          <a:srcRect t="24241" b="32230"/>
          <a:stretch/>
        </p:blipFill>
        <p:spPr>
          <a:xfrm>
            <a:off x="1493398" y="1326564"/>
            <a:ext cx="6157204" cy="2987470"/>
          </a:xfrm>
          <a:prstGeom prst="rect">
            <a:avLst/>
          </a:prstGeom>
        </p:spPr>
      </p:pic>
    </p:spTree>
    <p:extLst>
      <p:ext uri="{BB962C8B-B14F-4D97-AF65-F5344CB8AC3E}">
        <p14:creationId xmlns:p14="http://schemas.microsoft.com/office/powerpoint/2010/main" val="23496341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Interference of room light</a:t>
            </a:r>
            <a:endParaRPr lang="en-US" sz="3600" dirty="0"/>
          </a:p>
        </p:txBody>
      </p:sp>
      <p:pic>
        <p:nvPicPr>
          <p:cNvPr id="4" name="Picture 3" descr="snapshot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50" y="1740166"/>
            <a:ext cx="6507822" cy="3600000"/>
          </a:xfrm>
          <a:prstGeom prst="rect">
            <a:avLst/>
          </a:prstGeom>
        </p:spPr>
      </p:pic>
      <p:pic>
        <p:nvPicPr>
          <p:cNvPr id="5" name="Picture 4" descr="snapshot00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594" y="1740166"/>
            <a:ext cx="5384731" cy="3600000"/>
          </a:xfrm>
          <a:prstGeom prst="rect">
            <a:avLst/>
          </a:prstGeom>
        </p:spPr>
      </p:pic>
    </p:spTree>
    <p:extLst>
      <p:ext uri="{BB962C8B-B14F-4D97-AF65-F5344CB8AC3E}">
        <p14:creationId xmlns:p14="http://schemas.microsoft.com/office/powerpoint/2010/main" val="38341221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Noise in the data </a:t>
            </a:r>
            <a:endParaRPr lang="en-US" sz="3200" dirty="0"/>
          </a:p>
        </p:txBody>
      </p:sp>
      <p:pic>
        <p:nvPicPr>
          <p:cNvPr id="4" name="Content Placeholder 3" descr="figure_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0075" r="28818"/>
          <a:stretch/>
        </p:blipFill>
        <p:spPr>
          <a:xfrm>
            <a:off x="874289" y="1181366"/>
            <a:ext cx="3231495" cy="4408010"/>
          </a:xfrm>
        </p:spPr>
      </p:pic>
      <p:sp>
        <p:nvSpPr>
          <p:cNvPr id="5" name="Rectangle 4"/>
          <p:cNvSpPr/>
          <p:nvPr/>
        </p:nvSpPr>
        <p:spPr>
          <a:xfrm>
            <a:off x="4396429" y="1723416"/>
            <a:ext cx="3574716" cy="1200328"/>
          </a:xfrm>
          <a:prstGeom prst="rect">
            <a:avLst/>
          </a:prstGeom>
        </p:spPr>
        <p:txBody>
          <a:bodyPr wrap="none">
            <a:spAutoFit/>
          </a:bodyPr>
          <a:lstStyle/>
          <a:p>
            <a:r>
              <a:rPr lang="en-US" sz="2400" dirty="0" smtClean="0"/>
              <a:t>1° </a:t>
            </a:r>
            <a:r>
              <a:rPr lang="en-US" sz="2400" dirty="0" err="1" smtClean="0"/>
              <a:t>dov</a:t>
            </a:r>
            <a:endParaRPr lang="en-US" sz="2400" dirty="0" smtClean="0"/>
          </a:p>
          <a:p>
            <a:r>
              <a:rPr lang="en-US" sz="2400" dirty="0" smtClean="0"/>
              <a:t>~ 8.8</a:t>
            </a:r>
            <a:r>
              <a:rPr lang="en-US" sz="2400" dirty="0"/>
              <a:t>% outliers </a:t>
            </a:r>
            <a:endParaRPr lang="en-US" sz="2400" dirty="0" smtClean="0"/>
          </a:p>
          <a:p>
            <a:r>
              <a:rPr lang="en-US" sz="2400" dirty="0" smtClean="0"/>
              <a:t>132 </a:t>
            </a:r>
            <a:r>
              <a:rPr lang="en-US" sz="2400" dirty="0"/>
              <a:t>point pairs out of 1500</a:t>
            </a:r>
          </a:p>
        </p:txBody>
      </p:sp>
    </p:spTree>
    <p:extLst>
      <p:ext uri="{BB962C8B-B14F-4D97-AF65-F5344CB8AC3E}">
        <p14:creationId xmlns:p14="http://schemas.microsoft.com/office/powerpoint/2010/main" val="21257789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W1100_indi_stat.pdf"/>
          <p:cNvPicPr>
            <a:picLocks noChangeAspect="1"/>
          </p:cNvPicPr>
          <p:nvPr/>
        </p:nvPicPr>
        <p:blipFill rotWithShape="1">
          <a:blip r:embed="rId2">
            <a:extLst>
              <a:ext uri="{28A0092B-C50C-407E-A947-70E740481C1C}">
                <a14:useLocalDpi xmlns:a14="http://schemas.microsoft.com/office/drawing/2010/main" val="0"/>
              </a:ext>
            </a:extLst>
          </a:blip>
          <a:srcRect t="49434" r="9994"/>
          <a:stretch/>
        </p:blipFill>
        <p:spPr>
          <a:xfrm>
            <a:off x="3751086" y="3575727"/>
            <a:ext cx="5126286" cy="1440000"/>
          </a:xfrm>
          <a:prstGeom prst="rect">
            <a:avLst/>
          </a:prstGeom>
        </p:spPr>
      </p:pic>
      <p:pic>
        <p:nvPicPr>
          <p:cNvPr id="8" name="Picture 7" descr="AW700_indi_stat.pdf"/>
          <p:cNvPicPr>
            <a:picLocks noChangeAspect="1"/>
          </p:cNvPicPr>
          <p:nvPr/>
        </p:nvPicPr>
        <p:blipFill rotWithShape="1">
          <a:blip r:embed="rId3">
            <a:extLst>
              <a:ext uri="{28A0092B-C50C-407E-A947-70E740481C1C}">
                <a14:useLocalDpi xmlns:a14="http://schemas.microsoft.com/office/drawing/2010/main" val="0"/>
              </a:ext>
            </a:extLst>
          </a:blip>
          <a:srcRect t="50000" r="9882"/>
          <a:stretch/>
        </p:blipFill>
        <p:spPr>
          <a:xfrm>
            <a:off x="3686574" y="1590582"/>
            <a:ext cx="5190797" cy="1440000"/>
          </a:xfrm>
          <a:prstGeom prst="rect">
            <a:avLst/>
          </a:prstGeom>
        </p:spPr>
      </p:pic>
      <p:sp>
        <p:nvSpPr>
          <p:cNvPr id="2" name="Title 1"/>
          <p:cNvSpPr>
            <a:spLocks noGrp="1"/>
          </p:cNvSpPr>
          <p:nvPr>
            <p:ph type="title"/>
          </p:nvPr>
        </p:nvSpPr>
        <p:spPr/>
        <p:txBody>
          <a:bodyPr>
            <a:normAutofit/>
          </a:bodyPr>
          <a:lstStyle/>
          <a:p>
            <a:pPr algn="l"/>
            <a:r>
              <a:rPr lang="en-US" sz="3600" dirty="0" smtClean="0"/>
              <a:t>2D Replication</a:t>
            </a:r>
            <a:endParaRPr lang="en-US" sz="3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95" y="1181366"/>
            <a:ext cx="4178760" cy="4178760"/>
          </a:xfrm>
          <a:prstGeom prst="rect">
            <a:avLst/>
          </a:prstGeom>
        </p:spPr>
      </p:pic>
    </p:spTree>
    <p:extLst>
      <p:ext uri="{BB962C8B-B14F-4D97-AF65-F5344CB8AC3E}">
        <p14:creationId xmlns:p14="http://schemas.microsoft.com/office/powerpoint/2010/main" val="2457040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28866"/>
            <a:ext cx="8229600" cy="952500"/>
          </a:xfrm>
        </p:spPr>
        <p:txBody>
          <a:bodyPr>
            <a:normAutofit/>
          </a:bodyPr>
          <a:lstStyle/>
          <a:p>
            <a:pPr algn="l"/>
            <a:r>
              <a:rPr lang="en-US" sz="3600" dirty="0" smtClean="0"/>
              <a:t>Calibration rig based on </a:t>
            </a:r>
            <a:r>
              <a:rPr lang="en-US" sz="3600" dirty="0" err="1" smtClean="0"/>
              <a:t>fiducial</a:t>
            </a:r>
            <a:r>
              <a:rPr lang="en-US" sz="3600" dirty="0" smtClean="0"/>
              <a:t> markers</a:t>
            </a:r>
            <a:endParaRPr lang="en-US" sz="3600" dirty="0"/>
          </a:p>
        </p:txBody>
      </p:sp>
      <p:pic>
        <p:nvPicPr>
          <p:cNvPr id="2" name="Picture 1" descr="r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02" y="1353551"/>
            <a:ext cx="3009711" cy="4116812"/>
          </a:xfrm>
          <a:prstGeom prst="rect">
            <a:avLst/>
          </a:prstGeom>
        </p:spPr>
      </p:pic>
      <p:pic>
        <p:nvPicPr>
          <p:cNvPr id="7" name="Picture 6" descr="rig.jpg"/>
          <p:cNvPicPr>
            <a:picLocks noChangeAspect="1"/>
          </p:cNvPicPr>
          <p:nvPr/>
        </p:nvPicPr>
        <p:blipFill rotWithShape="1">
          <a:blip r:embed="rId3">
            <a:extLst>
              <a:ext uri="{28A0092B-C50C-407E-A947-70E740481C1C}">
                <a14:useLocalDpi xmlns:a14="http://schemas.microsoft.com/office/drawing/2010/main" val="0"/>
              </a:ext>
            </a:extLst>
          </a:blip>
          <a:srcRect l="27501" t="23747" r="33389" b="37125"/>
          <a:stretch/>
        </p:blipFill>
        <p:spPr>
          <a:xfrm>
            <a:off x="4742513" y="1353551"/>
            <a:ext cx="3029081" cy="4145111"/>
          </a:xfrm>
          <a:prstGeom prst="rect">
            <a:avLst/>
          </a:prstGeom>
        </p:spPr>
      </p:pic>
    </p:spTree>
    <p:extLst>
      <p:ext uri="{BB962C8B-B14F-4D97-AF65-F5344CB8AC3E}">
        <p14:creationId xmlns:p14="http://schemas.microsoft.com/office/powerpoint/2010/main" val="12353493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Stimuli </a:t>
            </a:r>
            <a:r>
              <a:rPr lang="en-US" sz="3200" dirty="0"/>
              <a:t>t</a:t>
            </a:r>
            <a:r>
              <a:rPr lang="en-US" sz="3200" dirty="0" smtClean="0"/>
              <a:t>racking in 3D</a:t>
            </a:r>
            <a:endParaRPr lang="en-US" sz="3200" dirty="0"/>
          </a:p>
        </p:txBody>
      </p:sp>
      <p:pic>
        <p:nvPicPr>
          <p:cNvPr id="5" name="Picture 4" descr="fiducial.pdf"/>
          <p:cNvPicPr>
            <a:picLocks noChangeAspect="1"/>
          </p:cNvPicPr>
          <p:nvPr/>
        </p:nvPicPr>
        <p:blipFill rotWithShape="1">
          <a:blip r:embed="rId3">
            <a:extLst>
              <a:ext uri="{28A0092B-C50C-407E-A947-70E740481C1C}">
                <a14:useLocalDpi xmlns:a14="http://schemas.microsoft.com/office/drawing/2010/main" val="0"/>
              </a:ext>
            </a:extLst>
          </a:blip>
          <a:srcRect r="57320"/>
          <a:stretch/>
        </p:blipFill>
        <p:spPr>
          <a:xfrm>
            <a:off x="1115438" y="2105526"/>
            <a:ext cx="987671" cy="9590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Content Placeholder 2"/>
          <p:cNvSpPr>
            <a:spLocks noGrp="1"/>
          </p:cNvSpPr>
          <p:nvPr>
            <p:ph idx="1"/>
          </p:nvPr>
        </p:nvSpPr>
        <p:spPr>
          <a:xfrm>
            <a:off x="910730" y="1297306"/>
            <a:ext cx="3016319" cy="653849"/>
          </a:xfrm>
        </p:spPr>
        <p:txBody>
          <a:bodyPr>
            <a:normAutofit/>
          </a:bodyPr>
          <a:lstStyle/>
          <a:p>
            <a:pPr marL="0" indent="0">
              <a:buNone/>
            </a:pPr>
            <a:r>
              <a:rPr lang="en-US" sz="2800" dirty="0" err="1" smtClean="0"/>
              <a:t>Fiducial</a:t>
            </a:r>
            <a:r>
              <a:rPr lang="en-US" sz="2800" dirty="0" smtClean="0"/>
              <a:t> marker</a:t>
            </a:r>
          </a:p>
        </p:txBody>
      </p:sp>
      <p:pic>
        <p:nvPicPr>
          <p:cNvPr id="8" name="Picture 7" descr="pinhole-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30" y="3229457"/>
            <a:ext cx="2107933" cy="1807426"/>
          </a:xfrm>
          <a:prstGeom prst="rect">
            <a:avLst/>
          </a:prstGeom>
        </p:spPr>
      </p:pic>
      <p:pic>
        <p:nvPicPr>
          <p:cNvPr id="9" name="Picture 8" descr="fiducial.pdf"/>
          <p:cNvPicPr>
            <a:picLocks noChangeAspect="1"/>
          </p:cNvPicPr>
          <p:nvPr/>
        </p:nvPicPr>
        <p:blipFill rotWithShape="1">
          <a:blip r:embed="rId5">
            <a:extLst>
              <a:ext uri="{28A0092B-C50C-407E-A947-70E740481C1C}">
                <a14:useLocalDpi xmlns:a14="http://schemas.microsoft.com/office/drawing/2010/main" val="0"/>
              </a:ext>
            </a:extLst>
          </a:blip>
          <a:srcRect l="48355"/>
          <a:stretch/>
        </p:blipFill>
        <p:spPr>
          <a:xfrm>
            <a:off x="2734577" y="2612990"/>
            <a:ext cx="1046435" cy="839723"/>
          </a:xfrm>
          <a:prstGeom prst="rect">
            <a:avLst/>
          </a:prstGeom>
        </p:spPr>
      </p:pic>
      <p:sp>
        <p:nvSpPr>
          <p:cNvPr id="10" name="Content Placeholder 2"/>
          <p:cNvSpPr txBox="1">
            <a:spLocks/>
          </p:cNvSpPr>
          <p:nvPr/>
        </p:nvSpPr>
        <p:spPr>
          <a:xfrm>
            <a:off x="4952810" y="1297306"/>
            <a:ext cx="3016319" cy="6538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err="1" smtClean="0"/>
              <a:t>Optitrack</a:t>
            </a:r>
            <a:endParaRPr lang="en-US" sz="2800" dirty="0" smtClean="0"/>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7418" r="7615" b="9063"/>
          <a:stretch/>
        </p:blipFill>
        <p:spPr>
          <a:xfrm>
            <a:off x="5489533" y="1924969"/>
            <a:ext cx="2297751" cy="1203468"/>
          </a:xfrm>
          <a:prstGeom prst="rect">
            <a:avLst/>
          </a:prstGeom>
        </p:spPr>
      </p:pic>
      <p:pic>
        <p:nvPicPr>
          <p:cNvPr id="14" name="Picture 13" descr="v100r2R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0809" y="3452713"/>
            <a:ext cx="542999" cy="951159"/>
          </a:xfrm>
          <a:prstGeom prst="rect">
            <a:avLst/>
          </a:prstGeom>
        </p:spPr>
      </p:pic>
      <p:sp>
        <p:nvSpPr>
          <p:cNvPr id="18" name="Rectangle 17"/>
          <p:cNvSpPr/>
          <p:nvPr/>
        </p:nvSpPr>
        <p:spPr>
          <a:xfrm>
            <a:off x="2722213" y="4575217"/>
            <a:ext cx="2534168" cy="830997"/>
          </a:xfrm>
          <a:prstGeom prst="rect">
            <a:avLst/>
          </a:prstGeom>
        </p:spPr>
        <p:txBody>
          <a:bodyPr wrap="square">
            <a:spAutoFit/>
          </a:bodyPr>
          <a:lstStyle/>
          <a:p>
            <a:r>
              <a:rPr lang="en-US" sz="2400" dirty="0" smtClean="0"/>
              <a:t>Easy to use </a:t>
            </a:r>
          </a:p>
          <a:p>
            <a:r>
              <a:rPr lang="en-US" sz="2400" dirty="0" smtClean="0"/>
              <a:t>but less </a:t>
            </a:r>
            <a:r>
              <a:rPr lang="en-US" sz="2400" dirty="0"/>
              <a:t>accurate</a:t>
            </a:r>
          </a:p>
        </p:txBody>
      </p:sp>
      <p:pic>
        <p:nvPicPr>
          <p:cNvPr id="20" name="Picture 19" descr="v100r2R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6579" y="3452713"/>
            <a:ext cx="542999" cy="951159"/>
          </a:xfrm>
          <a:prstGeom prst="rect">
            <a:avLst/>
          </a:prstGeom>
        </p:spPr>
      </p:pic>
      <p:pic>
        <p:nvPicPr>
          <p:cNvPr id="21" name="Picture 20" descr="v100r2R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285" y="3452713"/>
            <a:ext cx="542999" cy="951159"/>
          </a:xfrm>
          <a:prstGeom prst="rect">
            <a:avLst/>
          </a:prstGeom>
        </p:spPr>
      </p:pic>
      <p:sp>
        <p:nvSpPr>
          <p:cNvPr id="22" name="Rectangle 21"/>
          <p:cNvSpPr/>
          <p:nvPr/>
        </p:nvSpPr>
        <p:spPr>
          <a:xfrm>
            <a:off x="6386579" y="4575217"/>
            <a:ext cx="3277529" cy="830997"/>
          </a:xfrm>
          <a:prstGeom prst="rect">
            <a:avLst/>
          </a:prstGeom>
        </p:spPr>
        <p:txBody>
          <a:bodyPr wrap="square">
            <a:spAutoFit/>
          </a:bodyPr>
          <a:lstStyle/>
          <a:p>
            <a:r>
              <a:rPr lang="en-US" sz="2400" dirty="0" smtClean="0"/>
              <a:t>Require calibration </a:t>
            </a:r>
          </a:p>
          <a:p>
            <a:r>
              <a:rPr lang="en-US" sz="2400" dirty="0" smtClean="0"/>
              <a:t>but more accurate</a:t>
            </a:r>
            <a:endParaRPr lang="en-US" sz="2400" dirty="0"/>
          </a:p>
        </p:txBody>
      </p:sp>
    </p:spTree>
    <p:extLst>
      <p:ext uri="{BB962C8B-B14F-4D97-AF65-F5344CB8AC3E}">
        <p14:creationId xmlns:p14="http://schemas.microsoft.com/office/powerpoint/2010/main" val="41616317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How does </a:t>
            </a:r>
            <a:r>
              <a:rPr lang="en-US" sz="3600" dirty="0" err="1"/>
              <a:t>v</a:t>
            </a:r>
            <a:r>
              <a:rPr lang="en-US" sz="3600" dirty="0" err="1" smtClean="0"/>
              <a:t>ergence</a:t>
            </a:r>
            <a:r>
              <a:rPr lang="en-US" sz="3600" dirty="0" smtClean="0"/>
              <a:t> work?</a:t>
            </a:r>
            <a:endParaRPr lang="en-US" sz="3600" dirty="0"/>
          </a:p>
        </p:txBody>
      </p:sp>
      <p:sp>
        <p:nvSpPr>
          <p:cNvPr id="3" name="Content Placeholder 2"/>
          <p:cNvSpPr>
            <a:spLocks noGrp="1"/>
          </p:cNvSpPr>
          <p:nvPr>
            <p:ph idx="1"/>
          </p:nvPr>
        </p:nvSpPr>
        <p:spPr/>
        <p:txBody>
          <a:bodyPr>
            <a:normAutofit/>
          </a:bodyPr>
          <a:lstStyle/>
          <a:p>
            <a:r>
              <a:rPr lang="en-US" sz="2800" dirty="0" smtClean="0"/>
              <a:t>Rotation in different directions</a:t>
            </a:r>
          </a:p>
          <a:p>
            <a:r>
              <a:rPr lang="en-US" sz="2800" dirty="0" smtClean="0"/>
              <a:t>Convergence angle &amp; distance</a:t>
            </a:r>
          </a:p>
        </p:txBody>
      </p:sp>
      <p:sp>
        <p:nvSpPr>
          <p:cNvPr id="4" name="TextBox 3"/>
          <p:cNvSpPr txBox="1"/>
          <p:nvPr/>
        </p:nvSpPr>
        <p:spPr>
          <a:xfrm>
            <a:off x="1032213" y="3972581"/>
            <a:ext cx="6745356" cy="646331"/>
          </a:xfrm>
          <a:prstGeom prst="rect">
            <a:avLst/>
          </a:prstGeom>
          <a:noFill/>
        </p:spPr>
        <p:txBody>
          <a:bodyPr wrap="none" rtlCol="0">
            <a:spAutoFit/>
          </a:bodyPr>
          <a:lstStyle/>
          <a:p>
            <a:pPr algn="ctr"/>
            <a:r>
              <a:rPr lang="en-US" sz="3600" b="1" dirty="0" smtClean="0">
                <a:solidFill>
                  <a:schemeClr val="accent6"/>
                </a:solidFill>
              </a:rPr>
              <a:t>straight lines </a:t>
            </a:r>
            <a:r>
              <a:rPr lang="en-US" sz="36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a:t>
            </a:r>
            <a:r>
              <a:rPr lang="en-US" sz="3600" b="1" dirty="0" smtClean="0">
                <a:solidFill>
                  <a:schemeClr val="accent6"/>
                </a:solidFill>
              </a:rPr>
              <a:t> eyeball orientation</a:t>
            </a:r>
            <a:endParaRPr lang="en-US" sz="3600" b="1" dirty="0">
              <a:solidFill>
                <a:schemeClr val="accent6"/>
              </a:solidFill>
            </a:endParaRPr>
          </a:p>
        </p:txBody>
      </p:sp>
      <p:sp>
        <p:nvSpPr>
          <p:cNvPr id="5" name="Rectangle 4"/>
          <p:cNvSpPr/>
          <p:nvPr/>
        </p:nvSpPr>
        <p:spPr>
          <a:xfrm>
            <a:off x="5177228" y="4688762"/>
            <a:ext cx="2600341" cy="523220"/>
          </a:xfrm>
          <a:prstGeom prst="rect">
            <a:avLst/>
          </a:prstGeom>
        </p:spPr>
        <p:txBody>
          <a:bodyPr wrap="none">
            <a:spAutoFit/>
          </a:bodyPr>
          <a:lstStyle/>
          <a:p>
            <a:r>
              <a:rPr lang="en-US" sz="2800" b="1" dirty="0">
                <a:solidFill>
                  <a:schemeClr val="accent6"/>
                </a:solidFill>
              </a:rPr>
              <a:t>(pupil positions)</a:t>
            </a:r>
          </a:p>
        </p:txBody>
      </p:sp>
      <p:sp>
        <p:nvSpPr>
          <p:cNvPr id="6" name="TextBox 5"/>
          <p:cNvSpPr txBox="1"/>
          <p:nvPr/>
        </p:nvSpPr>
        <p:spPr>
          <a:xfrm>
            <a:off x="3609555" y="3874151"/>
            <a:ext cx="446131" cy="769441"/>
          </a:xfrm>
          <a:prstGeom prst="rect">
            <a:avLst/>
          </a:prstGeom>
          <a:noFill/>
        </p:spPr>
        <p:txBody>
          <a:bodyPr wrap="none" rtlCol="0">
            <a:spAutoFit/>
          </a:bodyPr>
          <a:lstStyle/>
          <a:p>
            <a:r>
              <a:rPr lang="en-US" sz="4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a:t>
            </a:r>
            <a:endParaRPr 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7" name="Picture 6" descr="mapp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9" y="383672"/>
            <a:ext cx="2732233" cy="324689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619" y="383672"/>
            <a:ext cx="2732233" cy="3246891"/>
          </a:xfrm>
          <a:prstGeom prst="rect">
            <a:avLst/>
          </a:prstGeom>
        </p:spPr>
      </p:pic>
      <p:sp>
        <p:nvSpPr>
          <p:cNvPr id="10" name="TextBox 9"/>
          <p:cNvSpPr txBox="1"/>
          <p:nvPr/>
        </p:nvSpPr>
        <p:spPr>
          <a:xfrm>
            <a:off x="11549529" y="31077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49183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4" fill="hold" nodeType="after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80" cy="396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15" y="1181366"/>
            <a:ext cx="5356680" cy="3959999"/>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1550936564"/>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13105"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277495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2590249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6" y="1181366"/>
            <a:ext cx="5356680" cy="395999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16" y="1181366"/>
            <a:ext cx="5356680" cy="3960000"/>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415456742"/>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14126"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277495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56562914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80" cy="396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15" y="1181366"/>
            <a:ext cx="5356680" cy="3960000"/>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1941464707"/>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50950"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2774950"/>
                        <a:ext cx="114300" cy="165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38989200"/>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50951" name="Equation" r:id="rId8" imgW="419100" imgH="215900" progId="Equation.3">
                  <p:embed/>
                </p:oleObj>
              </mc:Choice>
              <mc:Fallback>
                <p:oleObj name="Equation" r:id="rId8" imgW="419100" imgH="215900" progId="Equation.3">
                  <p:embed/>
                  <p:pic>
                    <p:nvPicPr>
                      <p:cNvPr id="0" name=""/>
                      <p:cNvPicPr/>
                      <p:nvPr/>
                    </p:nvPicPr>
                    <p:blipFill>
                      <a:blip r:embed="rId9"/>
                      <a:stretch>
                        <a:fillRect/>
                      </a:stretch>
                    </p:blipFill>
                    <p:spPr>
                      <a:xfrm>
                        <a:off x="5725865" y="1324766"/>
                        <a:ext cx="934910" cy="48162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69261130"/>
              </p:ext>
            </p:extLst>
          </p:nvPr>
        </p:nvGraphicFramePr>
        <p:xfrm>
          <a:off x="5725865" y="3590454"/>
          <a:ext cx="935037" cy="425450"/>
        </p:xfrm>
        <a:graphic>
          <a:graphicData uri="http://schemas.openxmlformats.org/presentationml/2006/ole">
            <mc:AlternateContent xmlns:mc="http://schemas.openxmlformats.org/markup-compatibility/2006">
              <mc:Choice xmlns:v="urn:schemas-microsoft-com:vml" Requires="v">
                <p:oleObj spid="_x0000_s50952" name="Equation" r:id="rId10" imgW="419100" imgH="190500" progId="Equation.3">
                  <p:embed/>
                </p:oleObj>
              </mc:Choice>
              <mc:Fallback>
                <p:oleObj name="Equation" r:id="rId10" imgW="419100" imgH="190500" progId="Equation.3">
                  <p:embed/>
                  <p:pic>
                    <p:nvPicPr>
                      <p:cNvPr id="0" name=""/>
                      <p:cNvPicPr/>
                      <p:nvPr/>
                    </p:nvPicPr>
                    <p:blipFill>
                      <a:blip r:embed="rId11"/>
                      <a:stretch>
                        <a:fillRect/>
                      </a:stretch>
                    </p:blipFill>
                    <p:spPr>
                      <a:xfrm>
                        <a:off x="5725865" y="3590454"/>
                        <a:ext cx="935037" cy="425450"/>
                      </a:xfrm>
                      <a:prstGeom prst="rect">
                        <a:avLst/>
                      </a:prstGeom>
                    </p:spPr>
                  </p:pic>
                </p:oleObj>
              </mc:Fallback>
            </mc:AlternateContent>
          </a:graphicData>
        </a:graphic>
      </p:graphicFrame>
      <p:sp>
        <p:nvSpPr>
          <p:cNvPr id="10" name="TextBox 9"/>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1" name="TextBox 10"/>
          <p:cNvSpPr txBox="1"/>
          <p:nvPr/>
        </p:nvSpPr>
        <p:spPr>
          <a:xfrm>
            <a:off x="6729177" y="3554238"/>
            <a:ext cx="1707469" cy="461665"/>
          </a:xfrm>
          <a:prstGeom prst="rect">
            <a:avLst/>
          </a:prstGeom>
          <a:noFill/>
        </p:spPr>
        <p:txBody>
          <a:bodyPr wrap="none" rtlCol="0">
            <a:spAutoFit/>
          </a:bodyPr>
          <a:lstStyle/>
          <a:p>
            <a:r>
              <a:rPr lang="en-US" sz="2400" dirty="0" smtClean="0"/>
              <a:t>Eye position</a:t>
            </a:r>
            <a:endParaRPr lang="en-US" sz="2400" dirty="0"/>
          </a:p>
        </p:txBody>
      </p:sp>
    </p:spTree>
    <p:extLst>
      <p:ext uri="{BB962C8B-B14F-4D97-AF65-F5344CB8AC3E}">
        <p14:creationId xmlns:p14="http://schemas.microsoft.com/office/powerpoint/2010/main" val="3113754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6.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796036"/>
            <a:ext cx="6525410" cy="4824000"/>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129627215"/>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59940"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2774950"/>
                        <a:ext cx="114300" cy="165100"/>
                      </a:xfrm>
                      <a:prstGeom prst="rect">
                        <a:avLst/>
                      </a:prstGeom>
                    </p:spPr>
                  </p:pic>
                </p:oleObj>
              </mc:Fallback>
            </mc:AlternateContent>
          </a:graphicData>
        </a:graphic>
      </p:graphicFrame>
      <p:pic>
        <p:nvPicPr>
          <p:cNvPr id="7" name="Picture 6"/>
          <p:cNvPicPr>
            <a:picLocks/>
          </p:cNvPicPr>
          <p:nvPr/>
        </p:nvPicPr>
        <p:blipFill>
          <a:blip r:embed="rId7">
            <a:extLst>
              <a:ext uri="{28A0092B-C50C-407E-A947-70E740481C1C}">
                <a14:useLocalDpi xmlns:a14="http://schemas.microsoft.com/office/drawing/2010/main" val="0"/>
              </a:ext>
            </a:extLst>
          </a:blip>
          <a:stretch>
            <a:fillRect/>
          </a:stretch>
        </p:blipFill>
        <p:spPr>
          <a:xfrm>
            <a:off x="9408" y="796036"/>
            <a:ext cx="6516000" cy="4824000"/>
          </a:xfrm>
          <a:prstGeom prst="rect">
            <a:avLst/>
          </a:prstGeom>
        </p:spPr>
      </p:pic>
      <p:pic>
        <p:nvPicPr>
          <p:cNvPr id="8" name="Picture 7"/>
          <p:cNvPicPr>
            <a:picLocks/>
          </p:cNvPicPr>
          <p:nvPr/>
        </p:nvPicPr>
        <p:blipFill>
          <a:blip r:embed="rId8">
            <a:extLst>
              <a:ext uri="{28A0092B-C50C-407E-A947-70E740481C1C}">
                <a14:useLocalDpi xmlns:a14="http://schemas.microsoft.com/office/drawing/2010/main" val="0"/>
              </a:ext>
            </a:extLst>
          </a:blip>
          <a:stretch>
            <a:fillRect/>
          </a:stretch>
        </p:blipFill>
        <p:spPr>
          <a:xfrm>
            <a:off x="9408" y="799515"/>
            <a:ext cx="6516000" cy="481704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2586989351"/>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59941" name="Equation" r:id="rId9" imgW="419100" imgH="215900" progId="Equation.3">
                  <p:embed/>
                </p:oleObj>
              </mc:Choice>
              <mc:Fallback>
                <p:oleObj name="Equation" r:id="rId9" imgW="419100" imgH="215900" progId="Equation.3">
                  <p:embed/>
                  <p:pic>
                    <p:nvPicPr>
                      <p:cNvPr id="0" name=""/>
                      <p:cNvPicPr/>
                      <p:nvPr/>
                    </p:nvPicPr>
                    <p:blipFill>
                      <a:blip r:embed="rId10"/>
                      <a:stretch>
                        <a:fillRect/>
                      </a:stretch>
                    </p:blipFill>
                    <p:spPr>
                      <a:xfrm>
                        <a:off x="5725865" y="1324766"/>
                        <a:ext cx="934910" cy="48162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65406931"/>
              </p:ext>
            </p:extLst>
          </p:nvPr>
        </p:nvGraphicFramePr>
        <p:xfrm>
          <a:off x="5725865" y="2155825"/>
          <a:ext cx="935037" cy="425450"/>
        </p:xfrm>
        <a:graphic>
          <a:graphicData uri="http://schemas.openxmlformats.org/presentationml/2006/ole">
            <mc:AlternateContent xmlns:mc="http://schemas.openxmlformats.org/markup-compatibility/2006">
              <mc:Choice xmlns:v="urn:schemas-microsoft-com:vml" Requires="v">
                <p:oleObj spid="_x0000_s59942" name="Equation" r:id="rId11" imgW="419100" imgH="190500" progId="Equation.3">
                  <p:embed/>
                </p:oleObj>
              </mc:Choice>
              <mc:Fallback>
                <p:oleObj name="Equation" r:id="rId11" imgW="419100" imgH="190500" progId="Equation.3">
                  <p:embed/>
                  <p:pic>
                    <p:nvPicPr>
                      <p:cNvPr id="0" name=""/>
                      <p:cNvPicPr/>
                      <p:nvPr/>
                    </p:nvPicPr>
                    <p:blipFill>
                      <a:blip r:embed="rId12"/>
                      <a:stretch>
                        <a:fillRect/>
                      </a:stretch>
                    </p:blipFill>
                    <p:spPr>
                      <a:xfrm>
                        <a:off x="5725865" y="2155825"/>
                        <a:ext cx="935037" cy="425450"/>
                      </a:xfrm>
                      <a:prstGeom prst="rect">
                        <a:avLst/>
                      </a:prstGeom>
                    </p:spPr>
                  </p:pic>
                </p:oleObj>
              </mc:Fallback>
            </mc:AlternateContent>
          </a:graphicData>
        </a:graphic>
      </p:graphicFrame>
      <p:sp>
        <p:nvSpPr>
          <p:cNvPr id="12" name="TextBox 11"/>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3" name="TextBox 12"/>
          <p:cNvSpPr txBox="1"/>
          <p:nvPr/>
        </p:nvSpPr>
        <p:spPr>
          <a:xfrm>
            <a:off x="6729177" y="2119609"/>
            <a:ext cx="1707469" cy="461665"/>
          </a:xfrm>
          <a:prstGeom prst="rect">
            <a:avLst/>
          </a:prstGeom>
          <a:noFill/>
        </p:spPr>
        <p:txBody>
          <a:bodyPr wrap="none" rtlCol="0">
            <a:spAutoFit/>
          </a:bodyPr>
          <a:lstStyle/>
          <a:p>
            <a:r>
              <a:rPr lang="en-US" sz="2400" dirty="0" smtClean="0"/>
              <a:t>Eye position</a:t>
            </a:r>
            <a:endParaRPr lang="en-US" sz="24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19091229"/>
              </p:ext>
            </p:extLst>
          </p:nvPr>
        </p:nvGraphicFramePr>
        <p:xfrm>
          <a:off x="5783365" y="2943642"/>
          <a:ext cx="1389062" cy="454025"/>
        </p:xfrm>
        <a:graphic>
          <a:graphicData uri="http://schemas.openxmlformats.org/presentationml/2006/ole">
            <mc:AlternateContent xmlns:mc="http://schemas.openxmlformats.org/markup-compatibility/2006">
              <mc:Choice xmlns:v="urn:schemas-microsoft-com:vml" Requires="v">
                <p:oleObj spid="_x0000_s59943" name="Equation" r:id="rId13" imgW="622300" imgH="203200" progId="Equation.3">
                  <p:embed/>
                </p:oleObj>
              </mc:Choice>
              <mc:Fallback>
                <p:oleObj name="Equation" r:id="rId13" imgW="622300" imgH="203200" progId="Equation.3">
                  <p:embed/>
                  <p:pic>
                    <p:nvPicPr>
                      <p:cNvPr id="0" name=""/>
                      <p:cNvPicPr/>
                      <p:nvPr/>
                    </p:nvPicPr>
                    <p:blipFill>
                      <a:blip r:embed="rId14"/>
                      <a:stretch>
                        <a:fillRect/>
                      </a:stretch>
                    </p:blipFill>
                    <p:spPr>
                      <a:xfrm>
                        <a:off x="5783365" y="2943642"/>
                        <a:ext cx="1389062" cy="4540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556395602"/>
              </p:ext>
            </p:extLst>
          </p:nvPr>
        </p:nvGraphicFramePr>
        <p:xfrm>
          <a:off x="5725865" y="3538538"/>
          <a:ext cx="2124075" cy="511175"/>
        </p:xfrm>
        <a:graphic>
          <a:graphicData uri="http://schemas.openxmlformats.org/presentationml/2006/ole">
            <mc:AlternateContent xmlns:mc="http://schemas.openxmlformats.org/markup-compatibility/2006">
              <mc:Choice xmlns:v="urn:schemas-microsoft-com:vml" Requires="v">
                <p:oleObj spid="_x0000_s59944" name="Equation" r:id="rId15" imgW="952500" imgH="228600" progId="Equation.3">
                  <p:embed/>
                </p:oleObj>
              </mc:Choice>
              <mc:Fallback>
                <p:oleObj name="Equation" r:id="rId15" imgW="952500" imgH="228600" progId="Equation.3">
                  <p:embed/>
                  <p:pic>
                    <p:nvPicPr>
                      <p:cNvPr id="0" name=""/>
                      <p:cNvPicPr/>
                      <p:nvPr/>
                    </p:nvPicPr>
                    <p:blipFill>
                      <a:blip r:embed="rId16"/>
                      <a:stretch>
                        <a:fillRect/>
                      </a:stretch>
                    </p:blipFill>
                    <p:spPr>
                      <a:xfrm>
                        <a:off x="5725865" y="3538538"/>
                        <a:ext cx="2124075" cy="511175"/>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spTree>
    <p:extLst>
      <p:ext uri="{BB962C8B-B14F-4D97-AF65-F5344CB8AC3E}">
        <p14:creationId xmlns:p14="http://schemas.microsoft.com/office/powerpoint/2010/main" val="192782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79" cy="395999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14" y="1181366"/>
            <a:ext cx="5356680" cy="3959999"/>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68091104"/>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1464"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2774950"/>
                        <a:ext cx="114300" cy="165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90786900"/>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1465" name="Equation" r:id="rId8" imgW="419100" imgH="215900" progId="Equation.3">
                  <p:embed/>
                </p:oleObj>
              </mc:Choice>
              <mc:Fallback>
                <p:oleObj name="Equation" r:id="rId8" imgW="419100" imgH="215900" progId="Equation.3">
                  <p:embed/>
                  <p:pic>
                    <p:nvPicPr>
                      <p:cNvPr id="0" name=""/>
                      <p:cNvPicPr/>
                      <p:nvPr/>
                    </p:nvPicPr>
                    <p:blipFill>
                      <a:blip r:embed="rId9"/>
                      <a:stretch>
                        <a:fillRect/>
                      </a:stretch>
                    </p:blipFill>
                    <p:spPr>
                      <a:xfrm>
                        <a:off x="5725865" y="1324766"/>
                        <a:ext cx="934910" cy="48162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48964654"/>
              </p:ext>
            </p:extLst>
          </p:nvPr>
        </p:nvGraphicFramePr>
        <p:xfrm>
          <a:off x="5725865" y="2155825"/>
          <a:ext cx="935037" cy="425450"/>
        </p:xfrm>
        <a:graphic>
          <a:graphicData uri="http://schemas.openxmlformats.org/presentationml/2006/ole">
            <mc:AlternateContent xmlns:mc="http://schemas.openxmlformats.org/markup-compatibility/2006">
              <mc:Choice xmlns:v="urn:schemas-microsoft-com:vml" Requires="v">
                <p:oleObj spid="_x0000_s1466" name="Equation" r:id="rId10" imgW="419100" imgH="190500" progId="Equation.3">
                  <p:embed/>
                </p:oleObj>
              </mc:Choice>
              <mc:Fallback>
                <p:oleObj name="Equation" r:id="rId10" imgW="419100" imgH="190500" progId="Equation.3">
                  <p:embed/>
                  <p:pic>
                    <p:nvPicPr>
                      <p:cNvPr id="0" name=""/>
                      <p:cNvPicPr/>
                      <p:nvPr/>
                    </p:nvPicPr>
                    <p:blipFill>
                      <a:blip r:embed="rId11"/>
                      <a:stretch>
                        <a:fillRect/>
                      </a:stretch>
                    </p:blipFill>
                    <p:spPr>
                      <a:xfrm>
                        <a:off x="5725865" y="2155825"/>
                        <a:ext cx="935037" cy="425450"/>
                      </a:xfrm>
                      <a:prstGeom prst="rect">
                        <a:avLst/>
                      </a:prstGeom>
                    </p:spPr>
                  </p:pic>
                </p:oleObj>
              </mc:Fallback>
            </mc:AlternateContent>
          </a:graphicData>
        </a:graphic>
      </p:graphicFrame>
      <p:sp>
        <p:nvSpPr>
          <p:cNvPr id="8" name="TextBox 7"/>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0" name="TextBox 9"/>
          <p:cNvSpPr txBox="1"/>
          <p:nvPr/>
        </p:nvSpPr>
        <p:spPr>
          <a:xfrm>
            <a:off x="6729177" y="2119609"/>
            <a:ext cx="1707469" cy="461665"/>
          </a:xfrm>
          <a:prstGeom prst="rect">
            <a:avLst/>
          </a:prstGeom>
          <a:noFill/>
        </p:spPr>
        <p:txBody>
          <a:bodyPr wrap="none" rtlCol="0">
            <a:spAutoFit/>
          </a:bodyPr>
          <a:lstStyle/>
          <a:p>
            <a:r>
              <a:rPr lang="en-US" sz="2400" dirty="0" smtClean="0"/>
              <a:t>Eye position</a:t>
            </a:r>
            <a:endParaRPr lang="en-US" sz="2400" dirty="0"/>
          </a:p>
        </p:txBody>
      </p:sp>
    </p:spTree>
    <p:extLst>
      <p:ext uri="{BB962C8B-B14F-4D97-AF65-F5344CB8AC3E}">
        <p14:creationId xmlns:p14="http://schemas.microsoft.com/office/powerpoint/2010/main" val="3729236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5" y="1181366"/>
            <a:ext cx="5356679" cy="39599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72" y="1181366"/>
            <a:ext cx="5356679" cy="3959998"/>
          </a:xfrm>
          <a:prstGeom prst="rect">
            <a:avLst/>
          </a:prstGeom>
        </p:spPr>
      </p:pic>
      <p:sp>
        <p:nvSpPr>
          <p:cNvPr id="2" name="Title 1"/>
          <p:cNvSpPr>
            <a:spLocks noGrp="1"/>
          </p:cNvSpPr>
          <p:nvPr>
            <p:ph type="title"/>
          </p:nvPr>
        </p:nvSpPr>
        <p:spPr/>
        <p:txBody>
          <a:bodyPr>
            <a:normAutofit/>
          </a:bodyPr>
          <a:lstStyle/>
          <a:p>
            <a:pPr algn="l"/>
            <a:r>
              <a:rPr lang="en-US" sz="3600" dirty="0" smtClean="0"/>
              <a:t>Can eye rays be modeled as straight lines? </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1586447196"/>
              </p:ext>
            </p:extLst>
          </p:nvPr>
        </p:nvGraphicFramePr>
        <p:xfrm>
          <a:off x="4514850" y="2774950"/>
          <a:ext cx="114300" cy="165100"/>
        </p:xfrm>
        <a:graphic>
          <a:graphicData uri="http://schemas.openxmlformats.org/presentationml/2006/ole">
            <mc:AlternateContent xmlns:mc="http://schemas.openxmlformats.org/markup-compatibility/2006">
              <mc:Choice xmlns:v="urn:schemas-microsoft-com:vml" Requires="v">
                <p:oleObj spid="_x0000_s57696"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2774950"/>
                        <a:ext cx="114300" cy="165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93019928"/>
              </p:ext>
            </p:extLst>
          </p:nvPr>
        </p:nvGraphicFramePr>
        <p:xfrm>
          <a:off x="5725865" y="1324766"/>
          <a:ext cx="934910" cy="481620"/>
        </p:xfrm>
        <a:graphic>
          <a:graphicData uri="http://schemas.openxmlformats.org/presentationml/2006/ole">
            <mc:AlternateContent xmlns:mc="http://schemas.openxmlformats.org/markup-compatibility/2006">
              <mc:Choice xmlns:v="urn:schemas-microsoft-com:vml" Requires="v">
                <p:oleObj spid="_x0000_s57697" name="Equation" r:id="rId8" imgW="419100" imgH="215900" progId="Equation.3">
                  <p:embed/>
                </p:oleObj>
              </mc:Choice>
              <mc:Fallback>
                <p:oleObj name="Equation" r:id="rId8" imgW="419100" imgH="215900" progId="Equation.3">
                  <p:embed/>
                  <p:pic>
                    <p:nvPicPr>
                      <p:cNvPr id="0" name=""/>
                      <p:cNvPicPr/>
                      <p:nvPr/>
                    </p:nvPicPr>
                    <p:blipFill>
                      <a:blip r:embed="rId9"/>
                      <a:stretch>
                        <a:fillRect/>
                      </a:stretch>
                    </p:blipFill>
                    <p:spPr>
                      <a:xfrm>
                        <a:off x="5725865" y="1324766"/>
                        <a:ext cx="934910" cy="48162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21343899"/>
              </p:ext>
            </p:extLst>
          </p:nvPr>
        </p:nvGraphicFramePr>
        <p:xfrm>
          <a:off x="5725865" y="2155825"/>
          <a:ext cx="935037" cy="425450"/>
        </p:xfrm>
        <a:graphic>
          <a:graphicData uri="http://schemas.openxmlformats.org/presentationml/2006/ole">
            <mc:AlternateContent xmlns:mc="http://schemas.openxmlformats.org/markup-compatibility/2006">
              <mc:Choice xmlns:v="urn:schemas-microsoft-com:vml" Requires="v">
                <p:oleObj spid="_x0000_s57698" name="Equation" r:id="rId10" imgW="419100" imgH="190500" progId="Equation.3">
                  <p:embed/>
                </p:oleObj>
              </mc:Choice>
              <mc:Fallback>
                <p:oleObj name="Equation" r:id="rId10" imgW="419100" imgH="190500" progId="Equation.3">
                  <p:embed/>
                  <p:pic>
                    <p:nvPicPr>
                      <p:cNvPr id="0" name=""/>
                      <p:cNvPicPr/>
                      <p:nvPr/>
                    </p:nvPicPr>
                    <p:blipFill>
                      <a:blip r:embed="rId11"/>
                      <a:stretch>
                        <a:fillRect/>
                      </a:stretch>
                    </p:blipFill>
                    <p:spPr>
                      <a:xfrm>
                        <a:off x="5725865" y="2155825"/>
                        <a:ext cx="935037" cy="425450"/>
                      </a:xfrm>
                      <a:prstGeom prst="rect">
                        <a:avLst/>
                      </a:prstGeom>
                    </p:spPr>
                  </p:pic>
                </p:oleObj>
              </mc:Fallback>
            </mc:AlternateContent>
          </a:graphicData>
        </a:graphic>
      </p:graphicFrame>
      <p:sp>
        <p:nvSpPr>
          <p:cNvPr id="8" name="TextBox 7"/>
          <p:cNvSpPr txBox="1"/>
          <p:nvPr/>
        </p:nvSpPr>
        <p:spPr>
          <a:xfrm>
            <a:off x="6729177" y="1324766"/>
            <a:ext cx="2070549" cy="461665"/>
          </a:xfrm>
          <a:prstGeom prst="rect">
            <a:avLst/>
          </a:prstGeom>
          <a:noFill/>
        </p:spPr>
        <p:txBody>
          <a:bodyPr wrap="none" rtlCol="0">
            <a:spAutoFit/>
          </a:bodyPr>
          <a:lstStyle/>
          <a:p>
            <a:r>
              <a:rPr lang="en-US" sz="2400" dirty="0" smtClean="0"/>
              <a:t>Target position</a:t>
            </a:r>
            <a:endParaRPr lang="en-US" sz="2400" dirty="0"/>
          </a:p>
        </p:txBody>
      </p:sp>
      <p:sp>
        <p:nvSpPr>
          <p:cNvPr id="10" name="TextBox 9"/>
          <p:cNvSpPr txBox="1"/>
          <p:nvPr/>
        </p:nvSpPr>
        <p:spPr>
          <a:xfrm>
            <a:off x="6729177" y="2119609"/>
            <a:ext cx="1707469" cy="461665"/>
          </a:xfrm>
          <a:prstGeom prst="rect">
            <a:avLst/>
          </a:prstGeom>
          <a:noFill/>
        </p:spPr>
        <p:txBody>
          <a:bodyPr wrap="none" rtlCol="0">
            <a:spAutoFit/>
          </a:bodyPr>
          <a:lstStyle/>
          <a:p>
            <a:r>
              <a:rPr lang="en-US" sz="2400" dirty="0" smtClean="0"/>
              <a:t>Eye position</a:t>
            </a:r>
            <a:endParaRPr lang="en-US" sz="2400" dirty="0"/>
          </a:p>
        </p:txBody>
      </p:sp>
    </p:spTree>
    <p:extLst>
      <p:ext uri="{BB962C8B-B14F-4D97-AF65-F5344CB8AC3E}">
        <p14:creationId xmlns:p14="http://schemas.microsoft.com/office/powerpoint/2010/main" val="2421574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5881</TotalTime>
  <Words>2379</Words>
  <Application>Microsoft Macintosh PowerPoint</Application>
  <PresentationFormat>On-screen Show (16:10)</PresentationFormat>
  <Paragraphs>196</Paragraphs>
  <Slides>24</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6" baseType="lpstr">
      <vt:lpstr>Office Theme</vt:lpstr>
      <vt:lpstr>Equation</vt:lpstr>
      <vt:lpstr>3D Eye Tracking in Monocular and Binocular Conditions</vt:lpstr>
      <vt:lpstr>Motivation: eye tracking for 3D stimuli</vt:lpstr>
      <vt:lpstr>How does vergence work?</vt:lpstr>
      <vt:lpstr>Can eye rays be modeled as straight lines? </vt:lpstr>
      <vt:lpstr>Can eye rays be modeled as straight lines? </vt:lpstr>
      <vt:lpstr>Can eye rays be modeled as straight lines? </vt:lpstr>
      <vt:lpstr>Can eye rays be modeled as straight lines? </vt:lpstr>
      <vt:lpstr>Can eye rays be modeled as straight lines? </vt:lpstr>
      <vt:lpstr>Can eye rays be modeled as straight lines? </vt:lpstr>
      <vt:lpstr>Can eye rays be modeled as straight lines? </vt:lpstr>
      <vt:lpstr>Can eye rays be modeled as straight lines? </vt:lpstr>
      <vt:lpstr>Solution: Eye tracking in 3D</vt:lpstr>
      <vt:lpstr>Solution: Eye tracking in 3D</vt:lpstr>
      <vt:lpstr>Solution: Eye tracking in 3D</vt:lpstr>
      <vt:lpstr>Pilot Study</vt:lpstr>
      <vt:lpstr>Preliminary Results</vt:lpstr>
      <vt:lpstr>Conclusion / Outlook </vt:lpstr>
      <vt:lpstr>PowerPoint Presentation</vt:lpstr>
      <vt:lpstr>PowerPoint Presentation</vt:lpstr>
      <vt:lpstr>Interference of room light</vt:lpstr>
      <vt:lpstr>Noise in the data </vt:lpstr>
      <vt:lpstr>2D Replication</vt:lpstr>
      <vt:lpstr>Calibration rig based on fiducial markers</vt:lpstr>
      <vt:lpstr>Stimuli tracking in 3D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roxi</dc:creator>
  <cp:lastModifiedBy>Xi Wang</cp:lastModifiedBy>
  <cp:revision>911</cp:revision>
  <dcterms:created xsi:type="dcterms:W3CDTF">2017-08-09T08:12:47Z</dcterms:created>
  <dcterms:modified xsi:type="dcterms:W3CDTF">2018-10-05T12:01:27Z</dcterms:modified>
</cp:coreProperties>
</file>